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302" r:id="rId6"/>
    <p:sldId id="286" r:id="rId7"/>
    <p:sldId id="261" r:id="rId8"/>
    <p:sldId id="270" r:id="rId9"/>
    <p:sldId id="263" r:id="rId10"/>
    <p:sldId id="264" r:id="rId11"/>
    <p:sldId id="265" r:id="rId12"/>
    <p:sldId id="266" r:id="rId13"/>
    <p:sldId id="267" r:id="rId14"/>
    <p:sldId id="268" r:id="rId15"/>
    <p:sldId id="271" r:id="rId16"/>
    <p:sldId id="269" r:id="rId17"/>
    <p:sldId id="272" r:id="rId18"/>
    <p:sldId id="273" r:id="rId19"/>
    <p:sldId id="274" r:id="rId20"/>
    <p:sldId id="275" r:id="rId21"/>
    <p:sldId id="276" r:id="rId22"/>
    <p:sldId id="284" r:id="rId23"/>
    <p:sldId id="285" r:id="rId24"/>
    <p:sldId id="277" r:id="rId25"/>
    <p:sldId id="278" r:id="rId26"/>
    <p:sldId id="280" r:id="rId27"/>
    <p:sldId id="279" r:id="rId28"/>
    <p:sldId id="281" r:id="rId29"/>
    <p:sldId id="282" r:id="rId30"/>
    <p:sldId id="283" r:id="rId31"/>
    <p:sldId id="287" r:id="rId32"/>
    <p:sldId id="290" r:id="rId33"/>
    <p:sldId id="295" r:id="rId34"/>
    <p:sldId id="291" r:id="rId35"/>
    <p:sldId id="297" r:id="rId36"/>
    <p:sldId id="292" r:id="rId37"/>
    <p:sldId id="298" r:id="rId38"/>
    <p:sldId id="293" r:id="rId39"/>
    <p:sldId id="299" r:id="rId40"/>
    <p:sldId id="294" r:id="rId41"/>
    <p:sldId id="300" r:id="rId42"/>
    <p:sldId id="301" r:id="rId43"/>
    <p:sldId id="289" r:id="rId44"/>
    <p:sldId id="262" r:id="rId45"/>
    <p:sldId id="2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autoAdjust="0"/>
    <p:restoredTop sz="94660" autoAdjust="0"/>
  </p:normalViewPr>
  <p:slideViewPr>
    <p:cSldViewPr snapToGrid="0">
      <p:cViewPr varScale="1">
        <p:scale>
          <a:sx n="95" d="100"/>
          <a:sy n="95" d="100"/>
        </p:scale>
        <p:origin x="208" y="504"/>
      </p:cViewPr>
      <p:guideLst/>
    </p:cSldViewPr>
  </p:slideViewPr>
  <p:outlineViewPr>
    <p:cViewPr>
      <p:scale>
        <a:sx n="33" d="100"/>
        <a:sy n="33" d="100"/>
      </p:scale>
      <p:origin x="0" y="-63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7" y="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92A8B-22AB-4164-AE8D-5EE9C624D136}" type="datetimeFigureOut">
              <a:rPr lang="en-US" smtClean="0"/>
              <a:t>5/26/24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49F81-1915-47B8-8305-5070FFEF354A}" type="slidenum">
              <a:rPr lang="en-US" smtClean="0"/>
              <a:t>‹#›</a:t>
            </a:fld>
            <a:endParaRPr lang="en-US" dirty="0"/>
          </a:p>
        </p:txBody>
      </p:sp>
    </p:spTree>
    <p:extLst>
      <p:ext uri="{BB962C8B-B14F-4D97-AF65-F5344CB8AC3E}">
        <p14:creationId xmlns:p14="http://schemas.microsoft.com/office/powerpoint/2010/main" val="248135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rial Black" panose="020B0A04020102020204" pitchFamily="34" charset="0"/>
              </a:rPr>
              <a:t>Welcome and Introductions</a:t>
            </a:r>
          </a:p>
        </p:txBody>
      </p:sp>
      <p:sp>
        <p:nvSpPr>
          <p:cNvPr id="4" name="Slide Number Placeholder 3"/>
          <p:cNvSpPr>
            <a:spLocks noGrp="1"/>
          </p:cNvSpPr>
          <p:nvPr>
            <p:ph type="sldNum" sz="quarter" idx="5"/>
          </p:nvPr>
        </p:nvSpPr>
        <p:spPr/>
        <p:txBody>
          <a:bodyPr/>
          <a:lstStyle/>
          <a:p>
            <a:fld id="{8D449F81-1915-47B8-8305-5070FFEF354A}" type="slidenum">
              <a:rPr lang="en-US" smtClean="0"/>
              <a:t>1</a:t>
            </a:fld>
            <a:endParaRPr lang="en-US" dirty="0"/>
          </a:p>
        </p:txBody>
      </p:sp>
    </p:spTree>
    <p:extLst>
      <p:ext uri="{BB962C8B-B14F-4D97-AF65-F5344CB8AC3E}">
        <p14:creationId xmlns:p14="http://schemas.microsoft.com/office/powerpoint/2010/main" val="116915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11</a:t>
            </a:fld>
            <a:endParaRPr lang="en-US" dirty="0"/>
          </a:p>
        </p:txBody>
      </p:sp>
    </p:spTree>
    <p:extLst>
      <p:ext uri="{BB962C8B-B14F-4D97-AF65-F5344CB8AC3E}">
        <p14:creationId xmlns:p14="http://schemas.microsoft.com/office/powerpoint/2010/main" val="203735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12</a:t>
            </a:fld>
            <a:endParaRPr lang="en-US" dirty="0"/>
          </a:p>
        </p:txBody>
      </p:sp>
    </p:spTree>
    <p:extLst>
      <p:ext uri="{BB962C8B-B14F-4D97-AF65-F5344CB8AC3E}">
        <p14:creationId xmlns:p14="http://schemas.microsoft.com/office/powerpoint/2010/main" val="286187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13</a:t>
            </a:fld>
            <a:endParaRPr lang="en-US" dirty="0"/>
          </a:p>
        </p:txBody>
      </p:sp>
    </p:spTree>
    <p:extLst>
      <p:ext uri="{BB962C8B-B14F-4D97-AF65-F5344CB8AC3E}">
        <p14:creationId xmlns:p14="http://schemas.microsoft.com/office/powerpoint/2010/main" val="94472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14</a:t>
            </a:fld>
            <a:endParaRPr lang="en-US" dirty="0"/>
          </a:p>
        </p:txBody>
      </p:sp>
    </p:spTree>
    <p:extLst>
      <p:ext uri="{BB962C8B-B14F-4D97-AF65-F5344CB8AC3E}">
        <p14:creationId xmlns:p14="http://schemas.microsoft.com/office/powerpoint/2010/main" val="252615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give overview. </a:t>
            </a:r>
          </a:p>
          <a:p>
            <a:r>
              <a:rPr lang="en-US" sz="1600" dirty="0">
                <a:latin typeface="Arial Black" panose="020B0A04020102020204" pitchFamily="34" charset="0"/>
              </a:rPr>
              <a:t>Politically, teachers feel that they do not have a voice, especially when policies are developed. They also feel that representatives do not really understand their work and challenges. </a:t>
            </a:r>
          </a:p>
        </p:txBody>
      </p:sp>
      <p:sp>
        <p:nvSpPr>
          <p:cNvPr id="4" name="Slide Number Placeholder 3"/>
          <p:cNvSpPr>
            <a:spLocks noGrp="1"/>
          </p:cNvSpPr>
          <p:nvPr>
            <p:ph type="sldNum" sz="quarter" idx="5"/>
          </p:nvPr>
        </p:nvSpPr>
        <p:spPr/>
        <p:txBody>
          <a:bodyPr/>
          <a:lstStyle/>
          <a:p>
            <a:fld id="{8D449F81-1915-47B8-8305-5070FFEF354A}" type="slidenum">
              <a:rPr lang="en-US" smtClean="0"/>
              <a:t>15</a:t>
            </a:fld>
            <a:endParaRPr lang="en-US" dirty="0"/>
          </a:p>
        </p:txBody>
      </p:sp>
    </p:spTree>
    <p:extLst>
      <p:ext uri="{BB962C8B-B14F-4D97-AF65-F5344CB8AC3E}">
        <p14:creationId xmlns:p14="http://schemas.microsoft.com/office/powerpoint/2010/main" val="94399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School Boards and Higher Education can also appear to be out of touch.</a:t>
            </a:r>
            <a:endParaRPr lang="en-US" sz="1600" dirty="0"/>
          </a:p>
        </p:txBody>
      </p:sp>
      <p:sp>
        <p:nvSpPr>
          <p:cNvPr id="4" name="Slide Number Placeholder 3"/>
          <p:cNvSpPr>
            <a:spLocks noGrp="1"/>
          </p:cNvSpPr>
          <p:nvPr>
            <p:ph type="sldNum" sz="quarter" idx="5"/>
          </p:nvPr>
        </p:nvSpPr>
        <p:spPr/>
        <p:txBody>
          <a:bodyPr/>
          <a:lstStyle/>
          <a:p>
            <a:fld id="{8D449F81-1915-47B8-8305-5070FFEF354A}" type="slidenum">
              <a:rPr lang="en-US" smtClean="0"/>
              <a:t>16</a:t>
            </a:fld>
            <a:endParaRPr lang="en-US" dirty="0"/>
          </a:p>
        </p:txBody>
      </p:sp>
    </p:spTree>
    <p:extLst>
      <p:ext uri="{BB962C8B-B14F-4D97-AF65-F5344CB8AC3E}">
        <p14:creationId xmlns:p14="http://schemas.microsoft.com/office/powerpoint/2010/main" val="313737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Teachers are also experiencing burnout. They are also unhappy with politics creeping into their curriculum (e.g. divisive concepts bills).</a:t>
            </a:r>
          </a:p>
        </p:txBody>
      </p:sp>
      <p:sp>
        <p:nvSpPr>
          <p:cNvPr id="4" name="Slide Number Placeholder 3"/>
          <p:cNvSpPr>
            <a:spLocks noGrp="1"/>
          </p:cNvSpPr>
          <p:nvPr>
            <p:ph type="sldNum" sz="quarter" idx="5"/>
          </p:nvPr>
        </p:nvSpPr>
        <p:spPr/>
        <p:txBody>
          <a:bodyPr/>
          <a:lstStyle/>
          <a:p>
            <a:fld id="{8D449F81-1915-47B8-8305-5070FFEF354A}" type="slidenum">
              <a:rPr lang="en-US" smtClean="0"/>
              <a:t>17</a:t>
            </a:fld>
            <a:endParaRPr lang="en-US" dirty="0"/>
          </a:p>
        </p:txBody>
      </p:sp>
    </p:spTree>
    <p:extLst>
      <p:ext uri="{BB962C8B-B14F-4D97-AF65-F5344CB8AC3E}">
        <p14:creationId xmlns:p14="http://schemas.microsoft.com/office/powerpoint/2010/main" val="413517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overview</a:t>
            </a:r>
          </a:p>
          <a:p>
            <a:r>
              <a:rPr lang="en-US" sz="1600" dirty="0">
                <a:latin typeface="Arial Black" panose="020B0A04020102020204" pitchFamily="34" charset="0"/>
              </a:rPr>
              <a:t>Teachers feel that their pay is not sufficient due to cost of living increases. A big part is that they are not being paid for all the extras they do daily.</a:t>
            </a:r>
          </a:p>
        </p:txBody>
      </p:sp>
      <p:sp>
        <p:nvSpPr>
          <p:cNvPr id="4" name="Slide Number Placeholder 3"/>
          <p:cNvSpPr>
            <a:spLocks noGrp="1"/>
          </p:cNvSpPr>
          <p:nvPr>
            <p:ph type="sldNum" sz="quarter" idx="5"/>
          </p:nvPr>
        </p:nvSpPr>
        <p:spPr/>
        <p:txBody>
          <a:bodyPr/>
          <a:lstStyle/>
          <a:p>
            <a:fld id="{8D449F81-1915-47B8-8305-5070FFEF354A}" type="slidenum">
              <a:rPr lang="en-US" smtClean="0"/>
              <a:t>18</a:t>
            </a:fld>
            <a:endParaRPr lang="en-US" dirty="0"/>
          </a:p>
        </p:txBody>
      </p:sp>
    </p:spTree>
    <p:extLst>
      <p:ext uri="{BB962C8B-B14F-4D97-AF65-F5344CB8AC3E}">
        <p14:creationId xmlns:p14="http://schemas.microsoft.com/office/powerpoint/2010/main" val="427620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There are related issues such as limits on saving up sick leave days or additional personal days.</a:t>
            </a:r>
          </a:p>
        </p:txBody>
      </p:sp>
      <p:sp>
        <p:nvSpPr>
          <p:cNvPr id="4" name="Slide Number Placeholder 3"/>
          <p:cNvSpPr>
            <a:spLocks noGrp="1"/>
          </p:cNvSpPr>
          <p:nvPr>
            <p:ph type="sldNum" sz="quarter" idx="5"/>
          </p:nvPr>
        </p:nvSpPr>
        <p:spPr/>
        <p:txBody>
          <a:bodyPr/>
          <a:lstStyle/>
          <a:p>
            <a:fld id="{8D449F81-1915-47B8-8305-5070FFEF354A}" type="slidenum">
              <a:rPr lang="en-US" smtClean="0"/>
              <a:t>19</a:t>
            </a:fld>
            <a:endParaRPr lang="en-US" dirty="0"/>
          </a:p>
        </p:txBody>
      </p:sp>
    </p:spTree>
    <p:extLst>
      <p:ext uri="{BB962C8B-B14F-4D97-AF65-F5344CB8AC3E}">
        <p14:creationId xmlns:p14="http://schemas.microsoft.com/office/powerpoint/2010/main" val="274433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We need to have incentives for attracting teachers in rural areas, diverse teachers, teachers to serve in hard to fill positions, etc. New teachers need strong mentoring if they are going to stay in the profession.</a:t>
            </a:r>
          </a:p>
        </p:txBody>
      </p:sp>
      <p:sp>
        <p:nvSpPr>
          <p:cNvPr id="4" name="Slide Number Placeholder 3"/>
          <p:cNvSpPr>
            <a:spLocks noGrp="1"/>
          </p:cNvSpPr>
          <p:nvPr>
            <p:ph type="sldNum" sz="quarter" idx="5"/>
          </p:nvPr>
        </p:nvSpPr>
        <p:spPr/>
        <p:txBody>
          <a:bodyPr/>
          <a:lstStyle/>
          <a:p>
            <a:fld id="{8D449F81-1915-47B8-8305-5070FFEF354A}" type="slidenum">
              <a:rPr lang="en-US" smtClean="0"/>
              <a:t>20</a:t>
            </a:fld>
            <a:endParaRPr lang="en-US" dirty="0"/>
          </a:p>
        </p:txBody>
      </p:sp>
    </p:spTree>
    <p:extLst>
      <p:ext uri="{BB962C8B-B14F-4D97-AF65-F5344CB8AC3E}">
        <p14:creationId xmlns:p14="http://schemas.microsoft.com/office/powerpoint/2010/main" val="391595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rial Black" panose="020B0A04020102020204" pitchFamily="34" charset="0"/>
              </a:rPr>
              <a:t>Joe to provide overview of first two meetings.</a:t>
            </a:r>
          </a:p>
        </p:txBody>
      </p:sp>
      <p:sp>
        <p:nvSpPr>
          <p:cNvPr id="4" name="Slide Number Placeholder 3"/>
          <p:cNvSpPr>
            <a:spLocks noGrp="1"/>
          </p:cNvSpPr>
          <p:nvPr>
            <p:ph type="sldNum" sz="quarter" idx="5"/>
          </p:nvPr>
        </p:nvSpPr>
        <p:spPr/>
        <p:txBody>
          <a:bodyPr/>
          <a:lstStyle/>
          <a:p>
            <a:fld id="{8D449F81-1915-47B8-8305-5070FFEF354A}" type="slidenum">
              <a:rPr lang="en-US" smtClean="0"/>
              <a:t>2</a:t>
            </a:fld>
            <a:endParaRPr lang="en-US" dirty="0"/>
          </a:p>
        </p:txBody>
      </p:sp>
    </p:spTree>
    <p:extLst>
      <p:ext uri="{BB962C8B-B14F-4D97-AF65-F5344CB8AC3E}">
        <p14:creationId xmlns:p14="http://schemas.microsoft.com/office/powerpoint/2010/main" val="370017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Socially, teaching is not seen as something young adults should go into as a career. Many generational career teachers are discouraging their own children from going into the profession.</a:t>
            </a:r>
          </a:p>
        </p:txBody>
      </p:sp>
      <p:sp>
        <p:nvSpPr>
          <p:cNvPr id="4" name="Slide Number Placeholder 3"/>
          <p:cNvSpPr>
            <a:spLocks noGrp="1"/>
          </p:cNvSpPr>
          <p:nvPr>
            <p:ph type="sldNum" sz="quarter" idx="5"/>
          </p:nvPr>
        </p:nvSpPr>
        <p:spPr/>
        <p:txBody>
          <a:bodyPr/>
          <a:lstStyle/>
          <a:p>
            <a:fld id="{8D449F81-1915-47B8-8305-5070FFEF354A}" type="slidenum">
              <a:rPr lang="en-US" smtClean="0"/>
              <a:t>21</a:t>
            </a:fld>
            <a:endParaRPr lang="en-US" dirty="0"/>
          </a:p>
        </p:txBody>
      </p:sp>
    </p:spTree>
    <p:extLst>
      <p:ext uri="{BB962C8B-B14F-4D97-AF65-F5344CB8AC3E}">
        <p14:creationId xmlns:p14="http://schemas.microsoft.com/office/powerpoint/2010/main" val="2746339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Teachers need positive media and some champions for their profession.</a:t>
            </a:r>
          </a:p>
        </p:txBody>
      </p:sp>
      <p:sp>
        <p:nvSpPr>
          <p:cNvPr id="4" name="Slide Number Placeholder 3"/>
          <p:cNvSpPr>
            <a:spLocks noGrp="1"/>
          </p:cNvSpPr>
          <p:nvPr>
            <p:ph type="sldNum" sz="quarter" idx="5"/>
          </p:nvPr>
        </p:nvSpPr>
        <p:spPr/>
        <p:txBody>
          <a:bodyPr/>
          <a:lstStyle/>
          <a:p>
            <a:fld id="{8D449F81-1915-47B8-8305-5070FFEF354A}" type="slidenum">
              <a:rPr lang="en-US" smtClean="0"/>
              <a:t>22</a:t>
            </a:fld>
            <a:endParaRPr lang="en-US" dirty="0"/>
          </a:p>
        </p:txBody>
      </p:sp>
    </p:spTree>
    <p:extLst>
      <p:ext uri="{BB962C8B-B14F-4D97-AF65-F5344CB8AC3E}">
        <p14:creationId xmlns:p14="http://schemas.microsoft.com/office/powerpoint/2010/main" val="272243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rial Black" panose="020B0A04020102020204" pitchFamily="34" charset="0"/>
              </a:rPr>
              <a:t>We do not do a good job of promoting the profession (benefits, retirement, etc.).</a:t>
            </a:r>
          </a:p>
        </p:txBody>
      </p:sp>
      <p:sp>
        <p:nvSpPr>
          <p:cNvPr id="4" name="Slide Number Placeholder 3"/>
          <p:cNvSpPr>
            <a:spLocks noGrp="1"/>
          </p:cNvSpPr>
          <p:nvPr>
            <p:ph type="sldNum" sz="quarter" idx="5"/>
          </p:nvPr>
        </p:nvSpPr>
        <p:spPr/>
        <p:txBody>
          <a:bodyPr/>
          <a:lstStyle/>
          <a:p>
            <a:fld id="{8D449F81-1915-47B8-8305-5070FFEF354A}" type="slidenum">
              <a:rPr lang="en-US" smtClean="0"/>
              <a:t>23</a:t>
            </a:fld>
            <a:endParaRPr lang="en-US" dirty="0"/>
          </a:p>
        </p:txBody>
      </p:sp>
    </p:spTree>
    <p:extLst>
      <p:ext uri="{BB962C8B-B14F-4D97-AF65-F5344CB8AC3E}">
        <p14:creationId xmlns:p14="http://schemas.microsoft.com/office/powerpoint/2010/main" val="322775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present</a:t>
            </a:r>
          </a:p>
          <a:p>
            <a:r>
              <a:rPr lang="en-US" sz="1600" dirty="0">
                <a:latin typeface="Arial Black" panose="020B0A04020102020204" pitchFamily="34" charset="0"/>
              </a:rPr>
              <a:t>The Covid response showed that eLearning can be used but it can also be abused. Prepackaged software solutions are not always the best way to learn.</a:t>
            </a:r>
          </a:p>
        </p:txBody>
      </p:sp>
      <p:sp>
        <p:nvSpPr>
          <p:cNvPr id="4" name="Slide Number Placeholder 3"/>
          <p:cNvSpPr>
            <a:spLocks noGrp="1"/>
          </p:cNvSpPr>
          <p:nvPr>
            <p:ph type="sldNum" sz="quarter" idx="5"/>
          </p:nvPr>
        </p:nvSpPr>
        <p:spPr/>
        <p:txBody>
          <a:bodyPr/>
          <a:lstStyle/>
          <a:p>
            <a:fld id="{8D449F81-1915-47B8-8305-5070FFEF354A}" type="slidenum">
              <a:rPr lang="en-US" smtClean="0"/>
              <a:t>24</a:t>
            </a:fld>
            <a:endParaRPr lang="en-US" dirty="0"/>
          </a:p>
        </p:txBody>
      </p:sp>
    </p:spTree>
    <p:extLst>
      <p:ext uri="{BB962C8B-B14F-4D97-AF65-F5344CB8AC3E}">
        <p14:creationId xmlns:p14="http://schemas.microsoft.com/office/powerpoint/2010/main" val="1461912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Present</a:t>
            </a:r>
          </a:p>
          <a:p>
            <a:r>
              <a:rPr lang="en-US" sz="1600" dirty="0">
                <a:latin typeface="Arial Black" panose="020B0A04020102020204" pitchFamily="34" charset="0"/>
              </a:rPr>
              <a:t>Accountability may be lacking at all levels, including parents. Policies are being developed that have no educator input.</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25</a:t>
            </a:fld>
            <a:endParaRPr lang="en-US" dirty="0"/>
          </a:p>
        </p:txBody>
      </p:sp>
    </p:spTree>
    <p:extLst>
      <p:ext uri="{BB962C8B-B14F-4D97-AF65-F5344CB8AC3E}">
        <p14:creationId xmlns:p14="http://schemas.microsoft.com/office/powerpoint/2010/main" val="152674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In addition to policies such as charter districts, there is a need for targeted waivers. For example, in higher education, they should be able to set admission policies, not the PSC. Output is more important than input.</a:t>
            </a:r>
          </a:p>
        </p:txBody>
      </p:sp>
      <p:sp>
        <p:nvSpPr>
          <p:cNvPr id="4" name="Slide Number Placeholder 3"/>
          <p:cNvSpPr>
            <a:spLocks noGrp="1"/>
          </p:cNvSpPr>
          <p:nvPr>
            <p:ph type="sldNum" sz="quarter" idx="5"/>
          </p:nvPr>
        </p:nvSpPr>
        <p:spPr/>
        <p:txBody>
          <a:bodyPr/>
          <a:lstStyle/>
          <a:p>
            <a:fld id="{8D449F81-1915-47B8-8305-5070FFEF354A}" type="slidenum">
              <a:rPr lang="en-US" smtClean="0"/>
              <a:t>26</a:t>
            </a:fld>
            <a:endParaRPr lang="en-US" dirty="0"/>
          </a:p>
        </p:txBody>
      </p:sp>
    </p:spTree>
    <p:extLst>
      <p:ext uri="{BB962C8B-B14F-4D97-AF65-F5344CB8AC3E}">
        <p14:creationId xmlns:p14="http://schemas.microsoft.com/office/powerpoint/2010/main" val="251655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present</a:t>
            </a:r>
          </a:p>
          <a:p>
            <a:r>
              <a:rPr lang="en-US" sz="1600" dirty="0">
                <a:latin typeface="Arial Black" panose="020B0A04020102020204" pitchFamily="34" charset="0"/>
              </a:rPr>
              <a:t>The classroom environment is contributing to further teacher burnout. Large class sizes, lack of support for behavioral issues, and little support for new teachers make the work difficult and stressful.</a:t>
            </a:r>
          </a:p>
        </p:txBody>
      </p:sp>
      <p:sp>
        <p:nvSpPr>
          <p:cNvPr id="4" name="Slide Number Placeholder 3"/>
          <p:cNvSpPr>
            <a:spLocks noGrp="1"/>
          </p:cNvSpPr>
          <p:nvPr>
            <p:ph type="sldNum" sz="quarter" idx="5"/>
          </p:nvPr>
        </p:nvSpPr>
        <p:spPr/>
        <p:txBody>
          <a:bodyPr/>
          <a:lstStyle/>
          <a:p>
            <a:fld id="{8D449F81-1915-47B8-8305-5070FFEF354A}" type="slidenum">
              <a:rPr lang="en-US" smtClean="0"/>
              <a:t>27</a:t>
            </a:fld>
            <a:endParaRPr lang="en-US" dirty="0"/>
          </a:p>
        </p:txBody>
      </p:sp>
    </p:spTree>
    <p:extLst>
      <p:ext uri="{BB962C8B-B14F-4D97-AF65-F5344CB8AC3E}">
        <p14:creationId xmlns:p14="http://schemas.microsoft.com/office/powerpoint/2010/main" val="2060212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Teachers should be able to make instructional decisions and have curricular flexibility.</a:t>
            </a:r>
          </a:p>
        </p:txBody>
      </p:sp>
      <p:sp>
        <p:nvSpPr>
          <p:cNvPr id="4" name="Slide Number Placeholder 3"/>
          <p:cNvSpPr>
            <a:spLocks noGrp="1"/>
          </p:cNvSpPr>
          <p:nvPr>
            <p:ph type="sldNum" sz="quarter" idx="5"/>
          </p:nvPr>
        </p:nvSpPr>
        <p:spPr/>
        <p:txBody>
          <a:bodyPr/>
          <a:lstStyle/>
          <a:p>
            <a:fld id="{8D449F81-1915-47B8-8305-5070FFEF354A}" type="slidenum">
              <a:rPr lang="en-US" smtClean="0"/>
              <a:t>28</a:t>
            </a:fld>
            <a:endParaRPr lang="en-US" dirty="0"/>
          </a:p>
        </p:txBody>
      </p:sp>
    </p:spTree>
    <p:extLst>
      <p:ext uri="{BB962C8B-B14F-4D97-AF65-F5344CB8AC3E}">
        <p14:creationId xmlns:p14="http://schemas.microsoft.com/office/powerpoint/2010/main" val="23707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There needs to be more time for planning and networking.</a:t>
            </a:r>
          </a:p>
        </p:txBody>
      </p:sp>
      <p:sp>
        <p:nvSpPr>
          <p:cNvPr id="4" name="Slide Number Placeholder 3"/>
          <p:cNvSpPr>
            <a:spLocks noGrp="1"/>
          </p:cNvSpPr>
          <p:nvPr>
            <p:ph type="sldNum" sz="quarter" idx="5"/>
          </p:nvPr>
        </p:nvSpPr>
        <p:spPr/>
        <p:txBody>
          <a:bodyPr/>
          <a:lstStyle/>
          <a:p>
            <a:fld id="{8D449F81-1915-47B8-8305-5070FFEF354A}" type="slidenum">
              <a:rPr lang="en-US" smtClean="0"/>
              <a:t>29</a:t>
            </a:fld>
            <a:endParaRPr lang="en-US" dirty="0"/>
          </a:p>
        </p:txBody>
      </p:sp>
    </p:spTree>
    <p:extLst>
      <p:ext uri="{BB962C8B-B14F-4D97-AF65-F5344CB8AC3E}">
        <p14:creationId xmlns:p14="http://schemas.microsoft.com/office/powerpoint/2010/main" val="2380059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Year round</a:t>
            </a:r>
            <a:r>
              <a:rPr lang="en-US" sz="1600" baseline="0" dirty="0">
                <a:latin typeface="Arial Black" panose="020B0A04020102020204" pitchFamily="34" charset="0"/>
              </a:rPr>
              <a:t> schools and a 4-day work week</a:t>
            </a:r>
            <a:r>
              <a:rPr lang="en-US" sz="1600" dirty="0">
                <a:latin typeface="Arial Black" panose="020B0A04020102020204" pitchFamily="34" charset="0"/>
              </a:rPr>
              <a:t> are seen as good options. The fifth day could be for remediation, planning and professional development.</a:t>
            </a:r>
          </a:p>
        </p:txBody>
      </p:sp>
      <p:sp>
        <p:nvSpPr>
          <p:cNvPr id="4" name="Slide Number Placeholder 3"/>
          <p:cNvSpPr>
            <a:spLocks noGrp="1"/>
          </p:cNvSpPr>
          <p:nvPr>
            <p:ph type="sldNum" sz="quarter" idx="5"/>
          </p:nvPr>
        </p:nvSpPr>
        <p:spPr/>
        <p:txBody>
          <a:bodyPr/>
          <a:lstStyle/>
          <a:p>
            <a:fld id="{8D449F81-1915-47B8-8305-5070FFEF354A}" type="slidenum">
              <a:rPr lang="en-US" smtClean="0"/>
              <a:t>30</a:t>
            </a:fld>
            <a:endParaRPr lang="en-US" dirty="0"/>
          </a:p>
        </p:txBody>
      </p:sp>
    </p:spTree>
    <p:extLst>
      <p:ext uri="{BB962C8B-B14F-4D97-AF65-F5344CB8AC3E}">
        <p14:creationId xmlns:p14="http://schemas.microsoft.com/office/powerpoint/2010/main" val="300336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Note that all educational entities were invited to participate.</a:t>
            </a:r>
          </a:p>
        </p:txBody>
      </p:sp>
      <p:sp>
        <p:nvSpPr>
          <p:cNvPr id="4" name="Slide Number Placeholder 3"/>
          <p:cNvSpPr>
            <a:spLocks noGrp="1"/>
          </p:cNvSpPr>
          <p:nvPr>
            <p:ph type="sldNum" sz="quarter" idx="5"/>
          </p:nvPr>
        </p:nvSpPr>
        <p:spPr/>
        <p:txBody>
          <a:bodyPr/>
          <a:lstStyle/>
          <a:p>
            <a:fld id="{8D449F81-1915-47B8-8305-5070FFEF354A}" type="slidenum">
              <a:rPr lang="en-US" smtClean="0"/>
              <a:t>3</a:t>
            </a:fld>
            <a:endParaRPr lang="en-US" dirty="0"/>
          </a:p>
        </p:txBody>
      </p:sp>
    </p:spTree>
    <p:extLst>
      <p:ext uri="{BB962C8B-B14F-4D97-AF65-F5344CB8AC3E}">
        <p14:creationId xmlns:p14="http://schemas.microsoft.com/office/powerpoint/2010/main" val="398095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a:p>
            <a:r>
              <a:rPr lang="en-US" sz="1600" dirty="0">
                <a:latin typeface="Arial Black" panose="020B0A04020102020204" pitchFamily="34" charset="0"/>
              </a:rPr>
              <a:t>The AASPA’s white paper was a result of the prior National Educator Shortage Summit and subsequent discussions. </a:t>
            </a:r>
          </a:p>
        </p:txBody>
      </p:sp>
      <p:sp>
        <p:nvSpPr>
          <p:cNvPr id="4" name="Slide Number Placeholder 3"/>
          <p:cNvSpPr>
            <a:spLocks noGrp="1"/>
          </p:cNvSpPr>
          <p:nvPr>
            <p:ph type="sldNum" sz="quarter" idx="5"/>
          </p:nvPr>
        </p:nvSpPr>
        <p:spPr/>
        <p:txBody>
          <a:bodyPr/>
          <a:lstStyle/>
          <a:p>
            <a:fld id="{8D449F81-1915-47B8-8305-5070FFEF354A}" type="slidenum">
              <a:rPr lang="en-US" smtClean="0"/>
              <a:t>31</a:t>
            </a:fld>
            <a:endParaRPr lang="en-US" dirty="0"/>
          </a:p>
        </p:txBody>
      </p:sp>
    </p:spTree>
    <p:extLst>
      <p:ext uri="{BB962C8B-B14F-4D97-AF65-F5344CB8AC3E}">
        <p14:creationId xmlns:p14="http://schemas.microsoft.com/office/powerpoint/2010/main" val="2112601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32</a:t>
            </a:fld>
            <a:endParaRPr lang="en-US" dirty="0"/>
          </a:p>
        </p:txBody>
      </p:sp>
    </p:spTree>
    <p:extLst>
      <p:ext uri="{BB962C8B-B14F-4D97-AF65-F5344CB8AC3E}">
        <p14:creationId xmlns:p14="http://schemas.microsoft.com/office/powerpoint/2010/main" val="331090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33</a:t>
            </a:fld>
            <a:endParaRPr lang="en-US" dirty="0"/>
          </a:p>
        </p:txBody>
      </p:sp>
    </p:spTree>
    <p:extLst>
      <p:ext uri="{BB962C8B-B14F-4D97-AF65-F5344CB8AC3E}">
        <p14:creationId xmlns:p14="http://schemas.microsoft.com/office/powerpoint/2010/main" val="149812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34</a:t>
            </a:fld>
            <a:endParaRPr lang="en-US" dirty="0"/>
          </a:p>
        </p:txBody>
      </p:sp>
    </p:spTree>
    <p:extLst>
      <p:ext uri="{BB962C8B-B14F-4D97-AF65-F5344CB8AC3E}">
        <p14:creationId xmlns:p14="http://schemas.microsoft.com/office/powerpoint/2010/main" val="3820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35</a:t>
            </a:fld>
            <a:endParaRPr lang="en-US" dirty="0"/>
          </a:p>
        </p:txBody>
      </p:sp>
    </p:spTree>
    <p:extLst>
      <p:ext uri="{BB962C8B-B14F-4D97-AF65-F5344CB8AC3E}">
        <p14:creationId xmlns:p14="http://schemas.microsoft.com/office/powerpoint/2010/main" val="2162576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36</a:t>
            </a:fld>
            <a:endParaRPr lang="en-US" dirty="0"/>
          </a:p>
        </p:txBody>
      </p:sp>
    </p:spTree>
    <p:extLst>
      <p:ext uri="{BB962C8B-B14F-4D97-AF65-F5344CB8AC3E}">
        <p14:creationId xmlns:p14="http://schemas.microsoft.com/office/powerpoint/2010/main" val="3103674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37</a:t>
            </a:fld>
            <a:endParaRPr lang="en-US" dirty="0"/>
          </a:p>
        </p:txBody>
      </p:sp>
    </p:spTree>
    <p:extLst>
      <p:ext uri="{BB962C8B-B14F-4D97-AF65-F5344CB8AC3E}">
        <p14:creationId xmlns:p14="http://schemas.microsoft.com/office/powerpoint/2010/main" val="1136553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38</a:t>
            </a:fld>
            <a:endParaRPr lang="en-US" dirty="0"/>
          </a:p>
        </p:txBody>
      </p:sp>
    </p:spTree>
    <p:extLst>
      <p:ext uri="{BB962C8B-B14F-4D97-AF65-F5344CB8AC3E}">
        <p14:creationId xmlns:p14="http://schemas.microsoft.com/office/powerpoint/2010/main" val="585396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39</a:t>
            </a:fld>
            <a:endParaRPr lang="en-US" dirty="0"/>
          </a:p>
        </p:txBody>
      </p:sp>
    </p:spTree>
    <p:extLst>
      <p:ext uri="{BB962C8B-B14F-4D97-AF65-F5344CB8AC3E}">
        <p14:creationId xmlns:p14="http://schemas.microsoft.com/office/powerpoint/2010/main" val="2979121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40</a:t>
            </a:fld>
            <a:endParaRPr lang="en-US" dirty="0"/>
          </a:p>
        </p:txBody>
      </p:sp>
    </p:spTree>
    <p:extLst>
      <p:ext uri="{BB962C8B-B14F-4D97-AF65-F5344CB8AC3E}">
        <p14:creationId xmlns:p14="http://schemas.microsoft.com/office/powerpoint/2010/main" val="22120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Black" panose="020B0A04020102020204" pitchFamily="34" charset="0"/>
              </a:rPr>
              <a:t>Joe will discuss the need to bring in teachers’ voices. (Just administrators does not portray the bigger picture.) </a:t>
            </a:r>
          </a:p>
          <a:p>
            <a:r>
              <a:rPr lang="en-US" dirty="0">
                <a:latin typeface="Arial Black" panose="020B0A04020102020204" pitchFamily="34" charset="0"/>
              </a:rPr>
              <a:t>Seeking grant support and match from teacher’s unions. </a:t>
            </a:r>
          </a:p>
        </p:txBody>
      </p:sp>
      <p:sp>
        <p:nvSpPr>
          <p:cNvPr id="4" name="Slide Number Placeholder 3"/>
          <p:cNvSpPr>
            <a:spLocks noGrp="1"/>
          </p:cNvSpPr>
          <p:nvPr>
            <p:ph type="sldNum" sz="quarter" idx="5"/>
          </p:nvPr>
        </p:nvSpPr>
        <p:spPr/>
        <p:txBody>
          <a:bodyPr/>
          <a:lstStyle/>
          <a:p>
            <a:fld id="{8D449F81-1915-47B8-8305-5070FFEF354A}" type="slidenum">
              <a:rPr lang="en-US" smtClean="0"/>
              <a:t>4</a:t>
            </a:fld>
            <a:endParaRPr lang="en-US" dirty="0"/>
          </a:p>
        </p:txBody>
      </p:sp>
    </p:spTree>
    <p:extLst>
      <p:ext uri="{BB962C8B-B14F-4D97-AF65-F5344CB8AC3E}">
        <p14:creationId xmlns:p14="http://schemas.microsoft.com/office/powerpoint/2010/main" val="2533686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41</a:t>
            </a:fld>
            <a:endParaRPr lang="en-US" dirty="0"/>
          </a:p>
        </p:txBody>
      </p:sp>
    </p:spTree>
    <p:extLst>
      <p:ext uri="{BB962C8B-B14F-4D97-AF65-F5344CB8AC3E}">
        <p14:creationId xmlns:p14="http://schemas.microsoft.com/office/powerpoint/2010/main" val="3757097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will overview shifts.</a:t>
            </a:r>
          </a:p>
        </p:txBody>
      </p:sp>
      <p:sp>
        <p:nvSpPr>
          <p:cNvPr id="4" name="Slide Number Placeholder 3"/>
          <p:cNvSpPr>
            <a:spLocks noGrp="1"/>
          </p:cNvSpPr>
          <p:nvPr>
            <p:ph type="sldNum" sz="quarter" idx="5"/>
          </p:nvPr>
        </p:nvSpPr>
        <p:spPr/>
        <p:txBody>
          <a:bodyPr/>
          <a:lstStyle/>
          <a:p>
            <a:fld id="{8D449F81-1915-47B8-8305-5070FFEF354A}" type="slidenum">
              <a:rPr lang="en-US" smtClean="0"/>
              <a:t>42</a:t>
            </a:fld>
            <a:endParaRPr lang="en-US" dirty="0"/>
          </a:p>
        </p:txBody>
      </p:sp>
    </p:spTree>
    <p:extLst>
      <p:ext uri="{BB962C8B-B14F-4D97-AF65-F5344CB8AC3E}">
        <p14:creationId xmlns:p14="http://schemas.microsoft.com/office/powerpoint/2010/main" val="1405284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Cindi?</a:t>
            </a:r>
          </a:p>
        </p:txBody>
      </p:sp>
      <p:sp>
        <p:nvSpPr>
          <p:cNvPr id="4" name="Slide Number Placeholder 3"/>
          <p:cNvSpPr>
            <a:spLocks noGrp="1"/>
          </p:cNvSpPr>
          <p:nvPr>
            <p:ph type="sldNum" sz="quarter" idx="5"/>
          </p:nvPr>
        </p:nvSpPr>
        <p:spPr/>
        <p:txBody>
          <a:bodyPr/>
          <a:lstStyle/>
          <a:p>
            <a:fld id="{8D449F81-1915-47B8-8305-5070FFEF354A}" type="slidenum">
              <a:rPr lang="en-US" smtClean="0"/>
              <a:t>43</a:t>
            </a:fld>
            <a:endParaRPr lang="en-US" dirty="0"/>
          </a:p>
        </p:txBody>
      </p:sp>
    </p:spTree>
    <p:extLst>
      <p:ext uri="{BB962C8B-B14F-4D97-AF65-F5344CB8AC3E}">
        <p14:creationId xmlns:p14="http://schemas.microsoft.com/office/powerpoint/2010/main" val="22442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44</a:t>
            </a:fld>
            <a:endParaRPr lang="en-US" dirty="0"/>
          </a:p>
        </p:txBody>
      </p:sp>
    </p:spTree>
    <p:extLst>
      <p:ext uri="{BB962C8B-B14F-4D97-AF65-F5344CB8AC3E}">
        <p14:creationId xmlns:p14="http://schemas.microsoft.com/office/powerpoint/2010/main" val="2193345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45</a:t>
            </a:fld>
            <a:endParaRPr lang="en-US" dirty="0"/>
          </a:p>
        </p:txBody>
      </p:sp>
    </p:spTree>
    <p:extLst>
      <p:ext uri="{BB962C8B-B14F-4D97-AF65-F5344CB8AC3E}">
        <p14:creationId xmlns:p14="http://schemas.microsoft.com/office/powerpoint/2010/main" val="360446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3600" y="4486910"/>
            <a:ext cx="5486400" cy="3600450"/>
          </a:xfrm>
        </p:spPr>
        <p:txBody>
          <a:bodyPr/>
          <a:lstStyle/>
          <a:p>
            <a:r>
              <a:rPr lang="en-US" sz="1600" dirty="0">
                <a:latin typeface="Arial Black" panose="020B0A04020102020204" pitchFamily="34" charset="0"/>
              </a:rPr>
              <a:t>Cindi to discuss the State of the State and her work with GPEE.</a:t>
            </a:r>
          </a:p>
        </p:txBody>
      </p:sp>
      <p:sp>
        <p:nvSpPr>
          <p:cNvPr id="4" name="Slide Number Placeholder 3"/>
          <p:cNvSpPr>
            <a:spLocks noGrp="1"/>
          </p:cNvSpPr>
          <p:nvPr>
            <p:ph type="sldNum" sz="quarter" idx="5"/>
          </p:nvPr>
        </p:nvSpPr>
        <p:spPr/>
        <p:txBody>
          <a:bodyPr/>
          <a:lstStyle/>
          <a:p>
            <a:fld id="{8D449F81-1915-47B8-8305-5070FFEF354A}" type="slidenum">
              <a:rPr lang="en-US" smtClean="0"/>
              <a:t>6</a:t>
            </a:fld>
            <a:endParaRPr lang="en-US" dirty="0"/>
          </a:p>
        </p:txBody>
      </p:sp>
    </p:spTree>
    <p:extLst>
      <p:ext uri="{BB962C8B-B14F-4D97-AF65-F5344CB8AC3E}">
        <p14:creationId xmlns:p14="http://schemas.microsoft.com/office/powerpoint/2010/main" val="5642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provide PESTLE overview and why this approach was taken.</a:t>
            </a:r>
          </a:p>
        </p:txBody>
      </p:sp>
      <p:sp>
        <p:nvSpPr>
          <p:cNvPr id="4" name="Slide Number Placeholder 3"/>
          <p:cNvSpPr>
            <a:spLocks noGrp="1"/>
          </p:cNvSpPr>
          <p:nvPr>
            <p:ph type="sldNum" sz="quarter" idx="5"/>
          </p:nvPr>
        </p:nvSpPr>
        <p:spPr/>
        <p:txBody>
          <a:bodyPr/>
          <a:lstStyle/>
          <a:p>
            <a:fld id="{8D449F81-1915-47B8-8305-5070FFEF354A}" type="slidenum">
              <a:rPr lang="en-US" smtClean="0"/>
              <a:t>7</a:t>
            </a:fld>
            <a:endParaRPr lang="en-US" dirty="0"/>
          </a:p>
        </p:txBody>
      </p:sp>
    </p:spTree>
    <p:extLst>
      <p:ext uri="{BB962C8B-B14F-4D97-AF65-F5344CB8AC3E}">
        <p14:creationId xmlns:p14="http://schemas.microsoft.com/office/powerpoint/2010/main" val="36726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p:txBody>
      </p:sp>
      <p:sp>
        <p:nvSpPr>
          <p:cNvPr id="4" name="Slide Number Placeholder 3"/>
          <p:cNvSpPr>
            <a:spLocks noGrp="1"/>
          </p:cNvSpPr>
          <p:nvPr>
            <p:ph type="sldNum" sz="quarter" idx="5"/>
          </p:nvPr>
        </p:nvSpPr>
        <p:spPr/>
        <p:txBody>
          <a:bodyPr/>
          <a:lstStyle/>
          <a:p>
            <a:fld id="{8D449F81-1915-47B8-8305-5070FFEF354A}" type="slidenum">
              <a:rPr lang="en-US" smtClean="0"/>
              <a:t>8</a:t>
            </a:fld>
            <a:endParaRPr lang="en-US" dirty="0"/>
          </a:p>
        </p:txBody>
      </p:sp>
    </p:spTree>
    <p:extLst>
      <p:ext uri="{BB962C8B-B14F-4D97-AF65-F5344CB8AC3E}">
        <p14:creationId xmlns:p14="http://schemas.microsoft.com/office/powerpoint/2010/main" val="388070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9</a:t>
            </a:fld>
            <a:endParaRPr lang="en-US" dirty="0"/>
          </a:p>
        </p:txBody>
      </p:sp>
    </p:spTree>
    <p:extLst>
      <p:ext uri="{BB962C8B-B14F-4D97-AF65-F5344CB8AC3E}">
        <p14:creationId xmlns:p14="http://schemas.microsoft.com/office/powerpoint/2010/main" val="233037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Black" panose="020B0A04020102020204" pitchFamily="34" charset="0"/>
              </a:rPr>
              <a:t>Joe to discuss</a:t>
            </a:r>
          </a:p>
          <a:p>
            <a:endParaRPr lang="en-US" dirty="0"/>
          </a:p>
        </p:txBody>
      </p:sp>
      <p:sp>
        <p:nvSpPr>
          <p:cNvPr id="4" name="Slide Number Placeholder 3"/>
          <p:cNvSpPr>
            <a:spLocks noGrp="1"/>
          </p:cNvSpPr>
          <p:nvPr>
            <p:ph type="sldNum" sz="quarter" idx="5"/>
          </p:nvPr>
        </p:nvSpPr>
        <p:spPr/>
        <p:txBody>
          <a:bodyPr/>
          <a:lstStyle/>
          <a:p>
            <a:fld id="{8D449F81-1915-47B8-8305-5070FFEF354A}" type="slidenum">
              <a:rPr lang="en-US" smtClean="0"/>
              <a:t>10</a:t>
            </a:fld>
            <a:endParaRPr lang="en-US" dirty="0"/>
          </a:p>
        </p:txBody>
      </p:sp>
    </p:spTree>
    <p:extLst>
      <p:ext uri="{BB962C8B-B14F-4D97-AF65-F5344CB8AC3E}">
        <p14:creationId xmlns:p14="http://schemas.microsoft.com/office/powerpoint/2010/main" val="424709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E212-25F7-7798-743B-267FBF181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76DE9-381F-6040-88EE-47749D22D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F758B-4B2E-B2FF-4A65-D2268C041590}"/>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E22DF9C3-0115-60D2-0F22-B0AA7360A3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7CF689-BF4D-D4B0-F7B3-6C7B2D1AD7D6}"/>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155234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ECA-3A43-4264-46B3-6C9877EA05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E1706E-4E95-7A89-1CFD-AF5761F32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CC2F7-EF75-3D11-F563-919D30EB6034}"/>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2160F6B6-962D-CFC8-F583-312B94B482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D5E731-06FA-7AD4-075E-A58C1CD2F36B}"/>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350814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917B8-C314-69E9-AA2B-F140F7463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BF488-DD22-15C2-CFAA-C7C552FDE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429EF-364F-B1EE-2495-3DB38BFDCEE4}"/>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9B407F3A-812C-61FC-8F1C-A811F55EC4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FC5F9-8712-B76F-CF49-33C322729049}"/>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4620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6A80-C912-E94B-F4CE-211EB31E7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4B5CA-385C-288F-9AA3-4899D18542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AB566-5F23-9366-6DE1-D5F2A2E973F9}"/>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EBBDD156-A0BA-8487-459A-9E330B0D95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79282-C440-828F-F32C-9E528ACDDE83}"/>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103227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3E1D-ACD2-9F8C-C8BD-42F349DB6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ED239-137C-A536-2AC3-78E5009A9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97864-4114-9A98-AE44-D6E2155CD07F}"/>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45D3F4FC-F1EA-2DFE-4B5E-38808321E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3B9543-1872-FEE7-BA6F-16C6069782A2}"/>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248307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8F2A-22B1-586A-793B-01D7C8E08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D7291-E700-3D2A-0A83-0272563F8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9F432-97B1-E8FF-B5B9-E1BDE382B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EA4849-F0D0-11BB-9E61-C07FC0AD3DF7}"/>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6" name="Footer Placeholder 5">
            <a:extLst>
              <a:ext uri="{FF2B5EF4-FFF2-40B4-BE49-F238E27FC236}">
                <a16:creationId xmlns:a16="http://schemas.microsoft.com/office/drawing/2014/main" id="{C972DAE1-AD99-0F0B-5B42-B10AA282A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A5E916-22B7-4B6B-C0EB-DB60ED7FA9A9}"/>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29563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15E1-41B7-CE29-EB44-30A0B5107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9A789-C151-F8E2-E3BA-8C700569C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9EE19D-C542-6CE5-0284-F588C467E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D6FD1-0939-0D6D-5182-272A97BFA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7BBB9-8150-6A99-4E93-52DC4F6BB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04E49-83D0-6510-3802-CB6998E662A8}"/>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8" name="Footer Placeholder 7">
            <a:extLst>
              <a:ext uri="{FF2B5EF4-FFF2-40B4-BE49-F238E27FC236}">
                <a16:creationId xmlns:a16="http://schemas.microsoft.com/office/drawing/2014/main" id="{32904814-3F6B-482B-D2E7-D392BCC24A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48919C-A583-F429-B697-DFD316A7A9BB}"/>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354474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DD37-F508-F429-6E49-C6CB2D961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FD2A2-53D9-A33F-4A59-9A1AE00AE722}"/>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4" name="Footer Placeholder 3">
            <a:extLst>
              <a:ext uri="{FF2B5EF4-FFF2-40B4-BE49-F238E27FC236}">
                <a16:creationId xmlns:a16="http://schemas.microsoft.com/office/drawing/2014/main" id="{14597019-3A16-ADB6-6DB0-4AD0A21447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3754F-64DC-D7D6-BCA6-ECECF1E402DD}"/>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251829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505C5E-3089-5038-16C7-F01849B867EF}"/>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3" name="Footer Placeholder 2">
            <a:extLst>
              <a:ext uri="{FF2B5EF4-FFF2-40B4-BE49-F238E27FC236}">
                <a16:creationId xmlns:a16="http://schemas.microsoft.com/office/drawing/2014/main" id="{02C03206-6575-935F-7E5E-6B6570B2E4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97BFD7-19B9-D36E-743F-F599571490A5}"/>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107476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FDDB-4D0B-ED08-FC1F-0212F544B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56A4A-9226-6251-0AD3-C1A5C271F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A4103-AA6E-2B28-6AF3-D0E4EE3D4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B81CA-F041-7095-707D-52A295E9617E}"/>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6" name="Footer Placeholder 5">
            <a:extLst>
              <a:ext uri="{FF2B5EF4-FFF2-40B4-BE49-F238E27FC236}">
                <a16:creationId xmlns:a16="http://schemas.microsoft.com/office/drawing/2014/main" id="{390B0553-510D-DB36-32E0-89371BE370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5970E4-CB38-5AEB-D30C-5664244F3DDD}"/>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45996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8566-742A-166E-F0B9-A4F45301A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98414-9C82-B615-5DCC-6A8829A6F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26AA2D-6843-E0E1-964E-D8582497F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0B979-A484-D447-3D1C-E7DCE4238F32}"/>
              </a:ext>
            </a:extLst>
          </p:cNvPr>
          <p:cNvSpPr>
            <a:spLocks noGrp="1"/>
          </p:cNvSpPr>
          <p:nvPr>
            <p:ph type="dt" sz="half" idx="10"/>
          </p:nvPr>
        </p:nvSpPr>
        <p:spPr/>
        <p:txBody>
          <a:bodyPr/>
          <a:lstStyle/>
          <a:p>
            <a:fld id="{26EF696C-1F46-4F75-8B77-E92672405B3C}" type="datetimeFigureOut">
              <a:rPr lang="en-US" smtClean="0"/>
              <a:t>5/26/24</a:t>
            </a:fld>
            <a:endParaRPr lang="en-US" dirty="0"/>
          </a:p>
        </p:txBody>
      </p:sp>
      <p:sp>
        <p:nvSpPr>
          <p:cNvPr id="6" name="Footer Placeholder 5">
            <a:extLst>
              <a:ext uri="{FF2B5EF4-FFF2-40B4-BE49-F238E27FC236}">
                <a16:creationId xmlns:a16="http://schemas.microsoft.com/office/drawing/2014/main" id="{BE07AC61-289D-BAA1-0BBE-A9B0F7DE0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D15B3D-57F8-6EAB-1329-08831B4F03BB}"/>
              </a:ext>
            </a:extLst>
          </p:cNvPr>
          <p:cNvSpPr>
            <a:spLocks noGrp="1"/>
          </p:cNvSpPr>
          <p:nvPr>
            <p:ph type="sldNum" sz="quarter" idx="12"/>
          </p:nvPr>
        </p:nvSpPr>
        <p:spPr/>
        <p:txBody>
          <a:bodyPr/>
          <a:lstStyle/>
          <a:p>
            <a:fld id="{5D357283-2366-4079-985B-FB7B64165AE8}" type="slidenum">
              <a:rPr lang="en-US" smtClean="0"/>
              <a:t>‹#›</a:t>
            </a:fld>
            <a:endParaRPr lang="en-US" dirty="0"/>
          </a:p>
        </p:txBody>
      </p:sp>
    </p:spTree>
    <p:extLst>
      <p:ext uri="{BB962C8B-B14F-4D97-AF65-F5344CB8AC3E}">
        <p14:creationId xmlns:p14="http://schemas.microsoft.com/office/powerpoint/2010/main" val="402516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F86BC-9923-F4F5-D033-9F4A8FAEF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0B31E1-B2EF-2C50-D8CF-661D751C2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4A892-5251-4020-4440-2AFC60BAA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F696C-1F46-4F75-8B77-E92672405B3C}" type="datetimeFigureOut">
              <a:rPr lang="en-US" smtClean="0"/>
              <a:t>5/26/24</a:t>
            </a:fld>
            <a:endParaRPr lang="en-US" dirty="0"/>
          </a:p>
        </p:txBody>
      </p:sp>
      <p:sp>
        <p:nvSpPr>
          <p:cNvPr id="5" name="Footer Placeholder 4">
            <a:extLst>
              <a:ext uri="{FF2B5EF4-FFF2-40B4-BE49-F238E27FC236}">
                <a16:creationId xmlns:a16="http://schemas.microsoft.com/office/drawing/2014/main" id="{419EA8E1-99F6-1D82-6F2C-E24F71753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235908-3621-BD95-7DC5-56CF772B7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57283-2366-4079-985B-FB7B64165AE8}" type="slidenum">
              <a:rPr lang="en-US" smtClean="0"/>
              <a:t>‹#›</a:t>
            </a:fld>
            <a:endParaRPr lang="en-US" dirty="0"/>
          </a:p>
        </p:txBody>
      </p:sp>
    </p:spTree>
    <p:extLst>
      <p:ext uri="{BB962C8B-B14F-4D97-AF65-F5344CB8AC3E}">
        <p14:creationId xmlns:p14="http://schemas.microsoft.com/office/powerpoint/2010/main" val="308662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aacte.org/resources/research-reports-and-briefs/colleges-of-education-a-national-portraitv2/"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ww.gapsc.com/EducatorPreparation/DataResources/Documents/GEPP-Recruitment_and_Retention_handout_III.pdf" TargetMode="External"/><Relationship Id="rId4" Type="http://schemas.openxmlformats.org/officeDocument/2006/relationships/hyperlink" Target="https://1hlp161d4zqn27aufu3ikxut-wpengine.netdna-ssl.com/wp-content/uploads/2022/01/GPEE-Top-Ten-2022-Full-Report_Final.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ssets.noviams.com/novi-file-uploads/aaspa/5_Shifts_NESS_Final.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BDD7D0F-F839-949C-A4C8-847FC9092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91" y="905437"/>
            <a:ext cx="1896861" cy="1051103"/>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681AE88C-3828-EA18-B939-948A12C4C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04" y="3428999"/>
            <a:ext cx="2180215" cy="1107141"/>
          </a:xfrm>
          <a:prstGeom prst="rect">
            <a:avLst/>
          </a:prstGeom>
        </p:spPr>
      </p:pic>
      <p:pic>
        <p:nvPicPr>
          <p:cNvPr id="13" name="Picture 12" descr="A blue and white sign&#10;&#10;Description automatically generated with low confidence">
            <a:extLst>
              <a:ext uri="{FF2B5EF4-FFF2-40B4-BE49-F238E27FC236}">
                <a16:creationId xmlns:a16="http://schemas.microsoft.com/office/drawing/2014/main" id="{401B52B3-8FE1-8538-BD5A-8BFDD54EB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04" y="2051398"/>
            <a:ext cx="1799848" cy="1187885"/>
          </a:xfrm>
          <a:prstGeom prst="rect">
            <a:avLst/>
          </a:prstGeom>
        </p:spPr>
      </p:pic>
      <p:pic>
        <p:nvPicPr>
          <p:cNvPr id="15" name="Picture 14" descr="Text&#10;&#10;Description automatically generated">
            <a:extLst>
              <a:ext uri="{FF2B5EF4-FFF2-40B4-BE49-F238E27FC236}">
                <a16:creationId xmlns:a16="http://schemas.microsoft.com/office/drawing/2014/main" id="{B6986E7C-A36A-7B41-67D1-503646F2D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104" y="4687722"/>
            <a:ext cx="1799848" cy="1264841"/>
          </a:xfrm>
          <a:prstGeom prst="rect">
            <a:avLst/>
          </a:prstGeom>
        </p:spPr>
      </p:pic>
      <p:sp>
        <p:nvSpPr>
          <p:cNvPr id="16" name="TextBox 15">
            <a:extLst>
              <a:ext uri="{FF2B5EF4-FFF2-40B4-BE49-F238E27FC236}">
                <a16:creationId xmlns:a16="http://schemas.microsoft.com/office/drawing/2014/main" id="{1ECE0E52-1AD1-FE1F-7AA4-9726A4FF3E0F}"/>
              </a:ext>
            </a:extLst>
          </p:cNvPr>
          <p:cNvSpPr txBox="1"/>
          <p:nvPr/>
        </p:nvSpPr>
        <p:spPr>
          <a:xfrm>
            <a:off x="3083860" y="905437"/>
            <a:ext cx="8668870" cy="4339650"/>
          </a:xfrm>
          <a:prstGeom prst="rect">
            <a:avLst/>
          </a:prstGeom>
          <a:noFill/>
        </p:spPr>
        <p:txBody>
          <a:bodyPr wrap="square" rtlCol="0">
            <a:spAutoFit/>
          </a:bodyPr>
          <a:lstStyle/>
          <a:p>
            <a:pPr algn="ctr"/>
            <a:r>
              <a:rPr lang="en-US" sz="6000" b="1" i="1" dirty="0">
                <a:solidFill>
                  <a:schemeClr val="accent1">
                    <a:lumMod val="75000"/>
                  </a:schemeClr>
                </a:solidFill>
                <a:effectLst/>
                <a:latin typeface="Aldhabi" pitchFamily="2" charset="-78"/>
                <a:ea typeface="Calibri" panose="020F0502020204030204" pitchFamily="34" charset="0"/>
                <a:cs typeface="Aldhabi" pitchFamily="2" charset="-78"/>
              </a:rPr>
              <a:t>Georgia’s Teacher Pipeline Collaborative </a:t>
            </a:r>
            <a:endParaRPr lang="en-US" sz="2400" b="1" dirty="0">
              <a:solidFill>
                <a:srgbClr val="0070C0"/>
              </a:solidFill>
              <a:latin typeface="Arial" panose="020B0604020202020204" pitchFamily="34" charset="0"/>
            </a:endParaRPr>
          </a:p>
          <a:p>
            <a:pPr lvl="1"/>
            <a:r>
              <a:rPr lang="en-US" sz="2400" b="1" dirty="0"/>
              <a:t>A Partnership Study Supported by:</a:t>
            </a:r>
          </a:p>
          <a:p>
            <a:pPr lvl="1"/>
            <a:endParaRPr lang="en-US" sz="1200" b="1" dirty="0"/>
          </a:p>
          <a:p>
            <a:pPr marL="800100" lvl="1" indent="-342900">
              <a:buFont typeface="Arial" panose="020B0604020202020204" pitchFamily="34" charset="0"/>
              <a:buChar char="•"/>
            </a:pPr>
            <a:r>
              <a:rPr lang="en-US" sz="2400" b="1" i="1" dirty="0">
                <a:solidFill>
                  <a:schemeClr val="accent1">
                    <a:lumMod val="75000"/>
                  </a:schemeClr>
                </a:solidFill>
              </a:rPr>
              <a:t>The Georgia Association of Colleges for Teacher Education </a:t>
            </a:r>
            <a:r>
              <a:rPr lang="en-US" sz="2000" i="1" dirty="0"/>
              <a:t>(GACTE)</a:t>
            </a:r>
          </a:p>
          <a:p>
            <a:pPr marL="800100" lvl="1" indent="-342900">
              <a:buFont typeface="Arial" panose="020B0604020202020204" pitchFamily="34" charset="0"/>
              <a:buChar char="•"/>
            </a:pPr>
            <a:r>
              <a:rPr lang="en-US" sz="2400" b="1" i="1" dirty="0">
                <a:solidFill>
                  <a:schemeClr val="accent1">
                    <a:lumMod val="75000"/>
                  </a:schemeClr>
                </a:solidFill>
              </a:rPr>
              <a:t>The American Association of Colleges for Teacher Education </a:t>
            </a:r>
            <a:r>
              <a:rPr lang="en-US" sz="2000" i="1" dirty="0"/>
              <a:t>(AACTE) </a:t>
            </a:r>
          </a:p>
          <a:p>
            <a:pPr marL="800100" lvl="1" indent="-342900">
              <a:buFont typeface="Arial" panose="020B0604020202020204" pitchFamily="34" charset="0"/>
              <a:buChar char="•"/>
            </a:pPr>
            <a:r>
              <a:rPr lang="en-US" sz="2400" b="1" i="1" dirty="0">
                <a:solidFill>
                  <a:schemeClr val="accent1">
                    <a:lumMod val="75000"/>
                  </a:schemeClr>
                </a:solidFill>
              </a:rPr>
              <a:t>The Professional Association of Georgia Educators </a:t>
            </a:r>
          </a:p>
          <a:p>
            <a:pPr marL="800100" lvl="1" indent="-342900">
              <a:buFont typeface="Arial" panose="020B0604020202020204" pitchFamily="34" charset="0"/>
              <a:buChar char="•"/>
            </a:pPr>
            <a:r>
              <a:rPr lang="en-US" sz="2000" i="1" dirty="0"/>
              <a:t>(PAGE) </a:t>
            </a:r>
          </a:p>
          <a:p>
            <a:pPr marL="800100" lvl="1" indent="-342900">
              <a:buFont typeface="Arial" panose="020B0604020202020204" pitchFamily="34" charset="0"/>
              <a:buChar char="•"/>
            </a:pPr>
            <a:r>
              <a:rPr lang="en-US" sz="2400" b="1" i="1" dirty="0">
                <a:solidFill>
                  <a:schemeClr val="accent1">
                    <a:lumMod val="75000"/>
                  </a:schemeClr>
                </a:solidFill>
              </a:rPr>
              <a:t>The Georgia Association of Educators </a:t>
            </a:r>
          </a:p>
          <a:p>
            <a:pPr marL="800100" lvl="1" indent="-342900">
              <a:buFont typeface="Arial" panose="020B0604020202020204" pitchFamily="34" charset="0"/>
              <a:buChar char="•"/>
            </a:pPr>
            <a:r>
              <a:rPr lang="en-US" sz="2000" i="1" dirty="0"/>
              <a:t>(GAE)</a:t>
            </a:r>
          </a:p>
        </p:txBody>
      </p:sp>
    </p:spTree>
    <p:extLst>
      <p:ext uri="{BB962C8B-B14F-4D97-AF65-F5344CB8AC3E}">
        <p14:creationId xmlns:p14="http://schemas.microsoft.com/office/powerpoint/2010/main" val="243470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568825" y="0"/>
            <a:ext cx="9206752" cy="7232749"/>
          </a:xfrm>
          <a:prstGeom prst="rect">
            <a:avLst/>
          </a:prstGeom>
          <a:noFill/>
        </p:spPr>
        <p:txBody>
          <a:bodyPr wrap="square" rtlCol="0">
            <a:spAutoFit/>
          </a:bodyPr>
          <a:lstStyle/>
          <a:p>
            <a:pPr algn="ctr"/>
            <a:endParaRPr lang="en-US" sz="2800" b="1" dirty="0">
              <a:solidFill>
                <a:srgbClr val="0070C0"/>
              </a:solidFill>
              <a:latin typeface="Arial Black" panose="020B0A04020102020204" pitchFamily="34" charset="0"/>
            </a:endParaRPr>
          </a:p>
          <a:p>
            <a:pPr algn="ctr"/>
            <a:r>
              <a:rPr lang="en-US" sz="4400" b="1" dirty="0">
                <a:solidFill>
                  <a:srgbClr val="0070C0"/>
                </a:solidFill>
                <a:latin typeface="Aldhabi" pitchFamily="2" charset="-78"/>
                <a:cs typeface="Aldhabi" pitchFamily="2" charset="-78"/>
              </a:rPr>
              <a:t>PESTLE – Economic</a:t>
            </a:r>
          </a:p>
          <a:p>
            <a:pPr algn="ctr"/>
            <a:endParaRPr lang="en-US" sz="2000" b="1" dirty="0">
              <a:solidFill>
                <a:srgbClr val="0070C0"/>
              </a:solidFill>
              <a:latin typeface="Arial Black" panose="020B0A04020102020204" pitchFamily="34" charset="0"/>
            </a:endParaRPr>
          </a:p>
          <a:p>
            <a:pPr marL="1657350" lvl="3" indent="-285750">
              <a:buFont typeface="Arial" panose="020B0604020202020204" pitchFamily="34" charset="0"/>
              <a:buChar char="•"/>
            </a:pPr>
            <a:r>
              <a:rPr lang="en-US" sz="2000" dirty="0"/>
              <a:t>Economic factors </a:t>
            </a:r>
            <a:r>
              <a:rPr lang="en-US" sz="2000" dirty="0">
                <a:effectLst/>
                <a:ea typeface="Calibri" panose="020F0502020204030204" pitchFamily="34" charset="0"/>
                <a:cs typeface="Times New Roman" panose="02020603050405020304" pitchFamily="18" charset="0"/>
              </a:rPr>
              <a:t>analysis refer to the impact of economic conditions </a:t>
            </a:r>
          </a:p>
          <a:p>
            <a:pPr lvl="3"/>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on a business or industry. </a:t>
            </a:r>
          </a:p>
          <a:p>
            <a:pPr lvl="3"/>
            <a:endParaRPr lang="en-US" sz="2000" dirty="0">
              <a:effectLst/>
              <a:ea typeface="Calibri" panose="020F0502020204030204" pitchFamily="34" charset="0"/>
              <a:cs typeface="Times New Roman" panose="02020603050405020304" pitchFamily="18" charset="0"/>
            </a:endParaRPr>
          </a:p>
          <a:p>
            <a:pPr marL="1657350" lvl="3" indent="-285750">
              <a:buFont typeface="Arial" panose="020B0604020202020204" pitchFamily="34" charset="0"/>
              <a:buChar char="•"/>
            </a:pPr>
            <a:r>
              <a:rPr lang="en-US" sz="2000" b="1" dirty="0">
                <a:solidFill>
                  <a:schemeClr val="accent1">
                    <a:lumMod val="75000"/>
                  </a:schemeClr>
                </a:solidFill>
                <a:effectLst/>
                <a:ea typeface="Calibri" panose="020F0502020204030204" pitchFamily="34" charset="0"/>
                <a:cs typeface="Times New Roman" panose="02020603050405020304" pitchFamily="18" charset="0"/>
              </a:rPr>
              <a:t>These factors can include things like: </a:t>
            </a:r>
          </a:p>
          <a:p>
            <a:pPr marL="2114550" lvl="4" indent="-285750">
              <a:buFont typeface="Arial" panose="020B0604020202020204" pitchFamily="34" charset="0"/>
              <a:buChar char="•"/>
            </a:pPr>
            <a:r>
              <a:rPr lang="en-US" sz="2000" i="1" dirty="0">
                <a:cs typeface="Times New Roman" panose="02020603050405020304" pitchFamily="18" charset="0"/>
              </a:rPr>
              <a:t>The cost of a teacher prep program to the individual and the institution</a:t>
            </a:r>
          </a:p>
          <a:p>
            <a:pPr marL="2114550" lvl="4" indent="-285750">
              <a:buFont typeface="Arial" panose="020B0604020202020204" pitchFamily="34" charset="0"/>
              <a:buChar char="•"/>
            </a:pPr>
            <a:r>
              <a:rPr lang="en-US" sz="2000" i="1" dirty="0">
                <a:cs typeface="Times New Roman" panose="02020603050405020304" pitchFamily="18" charset="0"/>
              </a:rPr>
              <a:t>Teacher salaries compared to other professions and locations in the state</a:t>
            </a:r>
          </a:p>
          <a:p>
            <a:pPr marL="2114550" lvl="4" indent="-285750">
              <a:buFont typeface="Arial" panose="020B0604020202020204" pitchFamily="34" charset="0"/>
              <a:buChar char="•"/>
            </a:pPr>
            <a:r>
              <a:rPr lang="en-US" sz="2000" i="1" dirty="0">
                <a:cs typeface="Times New Roman" panose="02020603050405020304" pitchFamily="18" charset="0"/>
              </a:rPr>
              <a:t>Lack of options for career changers without a bachelor’s degree</a:t>
            </a:r>
          </a:p>
          <a:p>
            <a:pPr marL="2114550" lvl="4" indent="-285750">
              <a:buFont typeface="Arial" panose="020B0604020202020204" pitchFamily="34" charset="0"/>
              <a:buChar char="•"/>
            </a:pPr>
            <a:r>
              <a:rPr lang="en-US" sz="2000" i="1" dirty="0">
                <a:cs typeface="Times New Roman" panose="02020603050405020304" pitchFamily="18" charset="0"/>
              </a:rPr>
              <a:t>Availability of paid internships</a:t>
            </a:r>
          </a:p>
          <a:p>
            <a:pPr marL="2114550" lvl="4" indent="-285750">
              <a:buFont typeface="Arial" panose="020B0604020202020204" pitchFamily="34" charset="0"/>
              <a:buChar char="•"/>
            </a:pPr>
            <a:r>
              <a:rPr lang="en-US" sz="2000" i="1" dirty="0">
                <a:cs typeface="Times New Roman" panose="02020603050405020304" pitchFamily="18" charset="0"/>
              </a:rPr>
              <a:t>Inflation versus salary increases</a:t>
            </a:r>
          </a:p>
          <a:p>
            <a:pPr marL="2114550" lvl="4" indent="-285750">
              <a:buFont typeface="Arial" panose="020B0604020202020204" pitchFamily="34" charset="0"/>
              <a:buChar char="•"/>
            </a:pPr>
            <a:r>
              <a:rPr lang="en-US" sz="2000" i="1" dirty="0">
                <a:cs typeface="Times New Roman" panose="02020603050405020304" pitchFamily="18" charset="0"/>
              </a:rPr>
              <a:t>The overall labor market and availability of potential candidates.</a:t>
            </a:r>
          </a:p>
          <a:p>
            <a:pPr marL="2114550" lvl="4" indent="-285750">
              <a:buFont typeface="Arial" panose="020B0604020202020204" pitchFamily="34" charset="0"/>
              <a:buChar char="•"/>
            </a:pPr>
            <a:r>
              <a:rPr lang="en-US" sz="2000" i="1" dirty="0">
                <a:cs typeface="Times New Roman" panose="02020603050405020304" pitchFamily="18" charset="0"/>
              </a:rPr>
              <a:t>Lack of a reasonable career trajectory</a:t>
            </a:r>
          </a:p>
          <a:p>
            <a:pPr marL="742950" lvl="1" indent="-285750">
              <a:buFont typeface="Arial" panose="020B0604020202020204" pitchFamily="34" charset="0"/>
              <a:buChar char="•"/>
            </a:pPr>
            <a:endParaRPr lang="en-US" sz="2800" b="1" dirty="0">
              <a:solidFill>
                <a:srgbClr val="0070C0"/>
              </a:solidFill>
              <a:latin typeface="Arial Black" panose="020B0A04020102020204" pitchFamily="34" charset="0"/>
              <a:cs typeface="Times New Roman" panose="02020603050405020304" pitchFamily="18" charset="0"/>
            </a:endParaRPr>
          </a:p>
          <a:p>
            <a:pPr marL="742950" lvl="1" indent="-285750">
              <a:buFont typeface="Arial" panose="020B0604020202020204" pitchFamily="34" charset="0"/>
              <a:buChar char="•"/>
            </a:pPr>
            <a:endParaRPr lang="en-US" sz="2800" b="1" dirty="0">
              <a:solidFill>
                <a:srgbClr val="0070C0"/>
              </a:solidFill>
              <a:latin typeface="Arial Black" panose="020B0A04020102020204" pitchFamily="34" charset="0"/>
              <a:cs typeface="Times New Roman" panose="02020603050405020304" pitchFamily="18" charset="0"/>
            </a:endParaRPr>
          </a:p>
          <a:p>
            <a:pPr marL="742950" lvl="1" indent="-285750">
              <a:buFont typeface="Arial" panose="020B0604020202020204" pitchFamily="34" charset="0"/>
              <a:buChar char="•"/>
            </a:pPr>
            <a:endParaRPr lang="en-US" sz="2800" b="1" dirty="0">
              <a:solidFill>
                <a:srgbClr val="0070C0"/>
              </a:solidFill>
              <a:latin typeface="Arial Black" panose="020B0A04020102020204" pitchFamily="34" charset="0"/>
              <a:cs typeface="Times New Roman" panose="02020603050405020304" pitchFamily="18" charset="0"/>
            </a:endParaRPr>
          </a:p>
          <a:p>
            <a:pPr marL="742950" lvl="1" indent="-285750">
              <a:buFont typeface="Arial" panose="020B0604020202020204" pitchFamily="34" charset="0"/>
              <a:buChar char="•"/>
            </a:pPr>
            <a:endParaRPr lang="en-US" sz="28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4084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434354" y="246530"/>
            <a:ext cx="8866094" cy="5755422"/>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PESTLE - Social</a:t>
            </a:r>
          </a:p>
          <a:p>
            <a:pPr marL="1657350" lvl="3"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Social factors</a:t>
            </a:r>
            <a:r>
              <a:rPr lang="en-US" sz="2000" b="1"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in PESTLE analysis refer to the impact of cultural and demographic factors on a business or industry. </a:t>
            </a:r>
          </a:p>
          <a:p>
            <a:pPr lvl="3"/>
            <a:endParaRPr lang="en-US" sz="2000" dirty="0">
              <a:effectLst/>
              <a:ea typeface="Calibri" panose="020F0502020204030204" pitchFamily="34" charset="0"/>
              <a:cs typeface="Times New Roman" panose="02020603050405020304" pitchFamily="18" charset="0"/>
            </a:endParaRPr>
          </a:p>
          <a:p>
            <a:pPr marL="1657350" lvl="3" indent="-285750">
              <a:buFont typeface="Arial" panose="020B0604020202020204" pitchFamily="34" charset="0"/>
              <a:buChar char="•"/>
            </a:pPr>
            <a:r>
              <a:rPr lang="en-US" sz="2000" b="1" dirty="0">
                <a:solidFill>
                  <a:schemeClr val="accent1">
                    <a:lumMod val="75000"/>
                  </a:schemeClr>
                </a:solidFill>
                <a:effectLst/>
                <a:ea typeface="Calibri" panose="020F0502020204030204" pitchFamily="34" charset="0"/>
                <a:cs typeface="Times New Roman" panose="02020603050405020304" pitchFamily="18" charset="0"/>
              </a:rPr>
              <a:t>These factors can include things like:</a:t>
            </a:r>
          </a:p>
          <a:p>
            <a:pPr marL="2114550" lvl="4"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Negative media and social media coverage</a:t>
            </a:r>
          </a:p>
          <a:p>
            <a:pPr marL="2114550" lvl="4"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Population growth in particular areas</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Community demographics such as a change </a:t>
            </a:r>
            <a:r>
              <a:rPr lang="en-US" sz="2000" i="1" dirty="0">
                <a:ea typeface="Calibri" panose="020F0502020204030204" pitchFamily="34" charset="0"/>
                <a:cs typeface="Times New Roman" panose="02020603050405020304" pitchFamily="18" charset="0"/>
              </a:rPr>
              <a:t>in </a:t>
            </a:r>
            <a:r>
              <a:rPr lang="en-US" sz="2000" i="1" dirty="0">
                <a:effectLst/>
                <a:ea typeface="Calibri" panose="020F0502020204030204" pitchFamily="34" charset="0"/>
                <a:cs typeface="Times New Roman" panose="02020603050405020304" pitchFamily="18" charset="0"/>
              </a:rPr>
              <a:t>refugee status, SES, race, ethnicity, special education numbers, age of the population, and cultural values </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Availability of social outlets and shopping; remote to city centers</a:t>
            </a:r>
          </a:p>
          <a:p>
            <a:pPr marL="2114550" lvl="4"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Social-Emotional and mental health status of students</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Lack of teacher autonomy</a:t>
            </a:r>
          </a:p>
          <a:p>
            <a:pPr marL="2114550" lvl="4"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Poor leadership at the board, district, or school level</a:t>
            </a:r>
            <a:r>
              <a:rPr lang="en-US" sz="2000" i="1" dirty="0">
                <a:effectLst/>
                <a:ea typeface="Calibri" panose="020F0502020204030204" pitchFamily="34" charset="0"/>
                <a:cs typeface="Times New Roman" panose="02020603050405020304" pitchFamily="18" charset="0"/>
              </a:rPr>
              <a:t> </a:t>
            </a:r>
            <a:endParaRPr lang="en-US" sz="2000" b="1" i="1" dirty="0"/>
          </a:p>
        </p:txBody>
      </p:sp>
    </p:spTree>
    <p:extLst>
      <p:ext uri="{BB962C8B-B14F-4D97-AF65-F5344CB8AC3E}">
        <p14:creationId xmlns:p14="http://schemas.microsoft.com/office/powerpoint/2010/main" val="43357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685365" y="147918"/>
            <a:ext cx="8964706" cy="5755422"/>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PESTLE - Technological</a:t>
            </a:r>
          </a:p>
          <a:p>
            <a:pPr marL="1657350" lvl="3"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Technological factors in PESTLE analysis refer to the impact of technological developments on a business or industry. </a:t>
            </a:r>
          </a:p>
          <a:p>
            <a:pPr lvl="3"/>
            <a:endParaRPr lang="en-US" sz="2000" dirty="0">
              <a:effectLst/>
              <a:ea typeface="Calibri" panose="020F0502020204030204" pitchFamily="34" charset="0"/>
              <a:cs typeface="Times New Roman" panose="02020603050405020304" pitchFamily="18" charset="0"/>
            </a:endParaRPr>
          </a:p>
          <a:p>
            <a:pPr marL="1657350" lvl="3" indent="-285750">
              <a:buFont typeface="Arial" panose="020B0604020202020204" pitchFamily="34" charset="0"/>
              <a:buChar char="•"/>
            </a:pPr>
            <a:r>
              <a:rPr lang="en-US" sz="2000" b="1" dirty="0">
                <a:solidFill>
                  <a:schemeClr val="accent1">
                    <a:lumMod val="75000"/>
                  </a:schemeClr>
                </a:solidFill>
                <a:effectLst/>
                <a:ea typeface="Calibri" panose="020F0502020204030204" pitchFamily="34" charset="0"/>
                <a:cs typeface="Times New Roman" panose="02020603050405020304" pitchFamily="18" charset="0"/>
              </a:rPr>
              <a:t>These factors can include things like:</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Increased use of technology without proper </a:t>
            </a:r>
            <a:r>
              <a:rPr lang="en-US" sz="2000" i="1" dirty="0">
                <a:ea typeface="Calibri" panose="020F0502020204030204" pitchFamily="34" charset="0"/>
                <a:cs typeface="Times New Roman" panose="02020603050405020304" pitchFamily="18" charset="0"/>
              </a:rPr>
              <a:t>professional development</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Use of technology to increase number of students served per teacher</a:t>
            </a:r>
          </a:p>
          <a:p>
            <a:pPr marL="2114550" lvl="4"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Increased virtual education options</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Overwhelming data collection with little synthesis </a:t>
            </a:r>
            <a:r>
              <a:rPr lang="en-US" sz="2000" i="1" dirty="0">
                <a:ea typeface="Calibri" panose="020F0502020204030204" pitchFamily="34" charset="0"/>
                <a:cs typeface="Times New Roman" panose="02020603050405020304" pitchFamily="18" charset="0"/>
              </a:rPr>
              <a:t>or effective use of data</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Emerging technologies that affect teaching such as a</a:t>
            </a:r>
            <a:r>
              <a:rPr lang="en-US" sz="2000" i="1" dirty="0">
                <a:ea typeface="Calibri" panose="020F0502020204030204" pitchFamily="34" charset="0"/>
                <a:cs typeface="Times New Roman" panose="02020603050405020304" pitchFamily="18" charset="0"/>
              </a:rPr>
              <a:t>rtificial intelligence.</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Variances in broadband capabilities</a:t>
            </a:r>
          </a:p>
        </p:txBody>
      </p:sp>
    </p:spTree>
    <p:extLst>
      <p:ext uri="{BB962C8B-B14F-4D97-AF65-F5344CB8AC3E}">
        <p14:creationId xmlns:p14="http://schemas.microsoft.com/office/powerpoint/2010/main" val="402531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914400" y="147918"/>
            <a:ext cx="9305365" cy="6124754"/>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PESTLE – Legal</a:t>
            </a:r>
          </a:p>
          <a:p>
            <a:pPr algn="ctr"/>
            <a:endParaRPr lang="en-US" sz="2400" b="1" dirty="0">
              <a:solidFill>
                <a:schemeClr val="accent1">
                  <a:lumMod val="75000"/>
                </a:schemeClr>
              </a:solidFill>
              <a:latin typeface="Aldhabi" pitchFamily="2" charset="-78"/>
              <a:cs typeface="Aldhabi" pitchFamily="2" charset="-78"/>
            </a:endParaRPr>
          </a:p>
          <a:p>
            <a:pPr marL="2114550" lvl="4"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Legal factors in PESTLE analysis refer to the impact of laws </a:t>
            </a:r>
          </a:p>
          <a:p>
            <a:pPr lvl="4"/>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and regulations on a business or industry. </a:t>
            </a:r>
          </a:p>
          <a:p>
            <a:pPr lvl="4"/>
            <a:endParaRPr lang="en-US" sz="2000" dirty="0">
              <a:effectLst/>
              <a:ea typeface="Calibri" panose="020F0502020204030204" pitchFamily="34" charset="0"/>
              <a:cs typeface="Times New Roman" panose="02020603050405020304" pitchFamily="18" charset="0"/>
            </a:endParaRPr>
          </a:p>
          <a:p>
            <a:pPr marL="2114550" lvl="4" indent="-285750">
              <a:buFont typeface="Arial" panose="020B0604020202020204" pitchFamily="34" charset="0"/>
              <a:buChar char="•"/>
            </a:pPr>
            <a:r>
              <a:rPr lang="en-US" sz="2000" b="1" dirty="0">
                <a:solidFill>
                  <a:schemeClr val="accent1">
                    <a:lumMod val="75000"/>
                  </a:schemeClr>
                </a:solidFill>
                <a:effectLst/>
                <a:ea typeface="Calibri" panose="020F0502020204030204" pitchFamily="34" charset="0"/>
                <a:cs typeface="Times New Roman" panose="02020603050405020304" pitchFamily="18" charset="0"/>
              </a:rPr>
              <a:t>These factors can include things like:</a:t>
            </a:r>
          </a:p>
          <a:p>
            <a:pPr marL="2571750" lvl="5" indent="-285750">
              <a:buFont typeface="Arial" panose="020B0604020202020204" pitchFamily="34" charset="0"/>
              <a:buChar char="•"/>
            </a:pPr>
            <a:r>
              <a:rPr lang="en-US" sz="2000" i="1" dirty="0"/>
              <a:t>Pandemic and other policies</a:t>
            </a:r>
          </a:p>
          <a:p>
            <a:pPr marL="2571750" lvl="5" indent="-285750">
              <a:buFont typeface="Arial" panose="020B0604020202020204" pitchFamily="34" charset="0"/>
              <a:buChar char="•"/>
            </a:pPr>
            <a:r>
              <a:rPr lang="en-US" sz="2000" i="1" dirty="0"/>
              <a:t>District policies related to sick and personal time</a:t>
            </a:r>
          </a:p>
          <a:p>
            <a:pPr marL="2571750" lvl="5" indent="-285750">
              <a:buFont typeface="Arial" panose="020B0604020202020204" pitchFamily="34" charset="0"/>
              <a:buChar char="•"/>
            </a:pPr>
            <a:r>
              <a:rPr lang="en-US" sz="2000" i="1" dirty="0"/>
              <a:t>Restrictions on reemployment after retirement</a:t>
            </a:r>
          </a:p>
          <a:p>
            <a:pPr marL="2571750" lvl="5" indent="-285750">
              <a:buFont typeface="Arial" panose="020B0604020202020204" pitchFamily="34" charset="0"/>
              <a:buChar char="•"/>
            </a:pPr>
            <a:r>
              <a:rPr lang="en-US" sz="2000" i="1" dirty="0"/>
              <a:t>Variations in licensure requirements and maintaining certification</a:t>
            </a:r>
          </a:p>
          <a:p>
            <a:pPr marL="2571750" lvl="5" indent="-285750">
              <a:buFont typeface="Arial" panose="020B0604020202020204" pitchFamily="34" charset="0"/>
              <a:buChar char="•"/>
            </a:pPr>
            <a:r>
              <a:rPr lang="en-US" sz="2000" i="1" dirty="0"/>
              <a:t>Unfunded mandates</a:t>
            </a:r>
          </a:p>
          <a:p>
            <a:pPr marL="2571750" lvl="5" indent="-285750">
              <a:buFont typeface="Arial" panose="020B0604020202020204" pitchFamily="34" charset="0"/>
              <a:buChar char="•"/>
            </a:pPr>
            <a:r>
              <a:rPr lang="en-US" sz="2000" i="1" dirty="0"/>
              <a:t>Mandated high-stakes testing requirements for all students</a:t>
            </a:r>
          </a:p>
          <a:p>
            <a:pPr marL="2571750" lvl="5" indent="-285750">
              <a:buFont typeface="Arial" panose="020B0604020202020204" pitchFamily="34" charset="0"/>
              <a:buChar char="•"/>
            </a:pPr>
            <a:r>
              <a:rPr lang="en-US" sz="2000" i="1" dirty="0"/>
              <a:t>Variations in approved preparation programs (alternative certification programs, MAT programs, full certification programs)</a:t>
            </a:r>
          </a:p>
        </p:txBody>
      </p:sp>
    </p:spTree>
    <p:extLst>
      <p:ext uri="{BB962C8B-B14F-4D97-AF65-F5344CB8AC3E}">
        <p14:creationId xmlns:p14="http://schemas.microsoft.com/office/powerpoint/2010/main" val="138886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586753" y="147918"/>
            <a:ext cx="9493624" cy="5509200"/>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PESTLE – Environmental</a:t>
            </a:r>
            <a:endParaRPr lang="en-US" sz="2400" b="1" dirty="0">
              <a:solidFill>
                <a:schemeClr val="accent1">
                  <a:lumMod val="75000"/>
                </a:schemeClr>
              </a:solidFill>
              <a:latin typeface="Aldhabi" pitchFamily="2" charset="-78"/>
              <a:cs typeface="Aldhabi" pitchFamily="2" charset="-78"/>
            </a:endParaRPr>
          </a:p>
          <a:p>
            <a:pPr algn="ctr"/>
            <a:endParaRPr lang="en-US" sz="2400" b="1" dirty="0">
              <a:solidFill>
                <a:schemeClr val="accent1">
                  <a:lumMod val="75000"/>
                </a:schemeClr>
              </a:solidFill>
              <a:latin typeface="Aldhabi" pitchFamily="2" charset="-78"/>
              <a:cs typeface="Aldhabi" pitchFamily="2" charset="-78"/>
            </a:endParaRPr>
          </a:p>
          <a:p>
            <a:pPr marL="1200150" lvl="2"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Environmental factors in PESTLE analysis refer to the impact of </a:t>
            </a:r>
          </a:p>
          <a:p>
            <a:pPr lvl="2"/>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environmental issues on a business or industry. </a:t>
            </a:r>
          </a:p>
          <a:p>
            <a:pPr lvl="2"/>
            <a:endParaRPr lang="en-US" sz="2000" dirty="0">
              <a:effectLs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2000" b="1" dirty="0">
                <a:solidFill>
                  <a:schemeClr val="accent1">
                    <a:lumMod val="75000"/>
                  </a:schemeClr>
                </a:solidFill>
                <a:effectLst/>
                <a:ea typeface="Calibri" panose="020F0502020204030204" pitchFamily="34" charset="0"/>
                <a:cs typeface="Times New Roman" panose="02020603050405020304" pitchFamily="18" charset="0"/>
              </a:rPr>
              <a:t>These factors can include things like:</a:t>
            </a:r>
          </a:p>
          <a:p>
            <a:pPr marL="1657350" lvl="3" indent="-285750">
              <a:buFont typeface="Arial" panose="020B0604020202020204" pitchFamily="34" charset="0"/>
              <a:buChar char="•"/>
            </a:pPr>
            <a:r>
              <a:rPr lang="en-US" sz="2000" i="1" dirty="0"/>
              <a:t>Concerns over school safety</a:t>
            </a:r>
          </a:p>
          <a:p>
            <a:pPr marL="1657350" lvl="3" indent="-285750">
              <a:buFont typeface="Arial" panose="020B0604020202020204" pitchFamily="34" charset="0"/>
              <a:buChar char="•"/>
            </a:pPr>
            <a:r>
              <a:rPr lang="en-US" sz="2000" i="1" dirty="0"/>
              <a:t>Physical conditions of the school or classroom and infrastructure issues</a:t>
            </a:r>
          </a:p>
          <a:p>
            <a:pPr marL="1657350" lvl="3" indent="-285750">
              <a:buFont typeface="Arial" panose="020B0604020202020204" pitchFamily="34" charset="0"/>
              <a:buChar char="•"/>
            </a:pPr>
            <a:r>
              <a:rPr lang="en-US" sz="2000" i="1" dirty="0"/>
              <a:t>Poor working conditions</a:t>
            </a:r>
          </a:p>
          <a:p>
            <a:pPr marL="1657350" lvl="3" indent="-285750">
              <a:buFont typeface="Arial" panose="020B0604020202020204" pitchFamily="34" charset="0"/>
              <a:buChar char="•"/>
            </a:pPr>
            <a:r>
              <a:rPr lang="en-US" sz="2000" i="1" dirty="0"/>
              <a:t>Lack of needed equipment, supplies, or resources</a:t>
            </a:r>
          </a:p>
          <a:p>
            <a:pPr marL="1657350" lvl="3" indent="-285750">
              <a:buFont typeface="Arial" panose="020B0604020202020204" pitchFamily="34" charset="0"/>
              <a:buChar char="•"/>
            </a:pPr>
            <a:r>
              <a:rPr lang="en-US" sz="2000" i="1" dirty="0"/>
              <a:t>Geographical location (near family, near beaches or mountains, etc.)</a:t>
            </a:r>
          </a:p>
          <a:p>
            <a:pPr marL="1657350" lvl="3" indent="-285750">
              <a:buFont typeface="Arial" panose="020B0604020202020204" pitchFamily="34" charset="0"/>
              <a:buChar char="•"/>
            </a:pPr>
            <a:r>
              <a:rPr lang="en-US" sz="2000" i="1" dirty="0"/>
              <a:t>Cleanliness of the work environment</a:t>
            </a:r>
          </a:p>
          <a:p>
            <a:pPr marL="1657350" lvl="3" indent="-285750">
              <a:buFont typeface="Arial" panose="020B0604020202020204" pitchFamily="34" charset="0"/>
              <a:buChar char="•"/>
            </a:pPr>
            <a:r>
              <a:rPr lang="en-US" sz="2000" i="1" dirty="0"/>
              <a:t>Nearby industry and community partners to support the schools</a:t>
            </a:r>
          </a:p>
          <a:p>
            <a:pPr marL="1657350" lvl="3" indent="-285750">
              <a:buFont typeface="Arial" panose="020B0604020202020204" pitchFamily="34" charset="0"/>
              <a:buChar char="•"/>
            </a:pPr>
            <a:r>
              <a:rPr lang="en-US" sz="2000" i="1" dirty="0"/>
              <a:t>Homeless or refugee areas near the school</a:t>
            </a:r>
          </a:p>
        </p:txBody>
      </p:sp>
    </p:spTree>
    <p:extLst>
      <p:ext uri="{BB962C8B-B14F-4D97-AF65-F5344CB8AC3E}">
        <p14:creationId xmlns:p14="http://schemas.microsoft.com/office/powerpoint/2010/main" val="352885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177159" y="147918"/>
            <a:ext cx="9806152" cy="6986528"/>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Feedback from Teachers </a:t>
            </a:r>
          </a:p>
          <a:p>
            <a:pPr algn="ctr"/>
            <a:r>
              <a:rPr lang="en-US" sz="4400" b="1" dirty="0">
                <a:solidFill>
                  <a:schemeClr val="accent1">
                    <a:lumMod val="75000"/>
                  </a:schemeClr>
                </a:solidFill>
                <a:latin typeface="Aldhabi" pitchFamily="2" charset="-78"/>
                <a:cs typeface="Aldhabi" pitchFamily="2" charset="-78"/>
              </a:rPr>
              <a:t>Political Data</a:t>
            </a:r>
          </a:p>
          <a:p>
            <a:pPr marL="2114550" lvl="4" indent="-285750">
              <a:buFont typeface="Arial" panose="020B0604020202020204" pitchFamily="34" charset="0"/>
              <a:buChar char="•"/>
            </a:pPr>
            <a:r>
              <a:rPr lang="en-US" sz="2000" i="1" dirty="0">
                <a:effectLst/>
                <a:ea typeface="Calibri" panose="020F0502020204030204" pitchFamily="34" charset="0"/>
              </a:rPr>
              <a:t>Politics related to testing</a:t>
            </a:r>
          </a:p>
          <a:p>
            <a:pPr marL="2114550" lvl="4" indent="-285750">
              <a:buFont typeface="Arial" panose="020B0604020202020204" pitchFamily="34" charset="0"/>
              <a:buChar char="•"/>
            </a:pPr>
            <a:r>
              <a:rPr lang="en-US" sz="2000" i="1" dirty="0">
                <a:effectLst/>
                <a:ea typeface="Calibri" panose="020F0502020204030204" pitchFamily="34" charset="0"/>
              </a:rPr>
              <a:t>Give teachers the ability to lobby without punishment</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Many politicians have no educational experience</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Prefer legislatures </a:t>
            </a:r>
            <a:r>
              <a:rPr lang="en-US" sz="2000" i="1" dirty="0">
                <a:ea typeface="Calibri" panose="020F0502020204030204" pitchFamily="34" charset="0"/>
                <a:cs typeface="Times New Roman" panose="02020603050405020304" pitchFamily="18" charset="0"/>
              </a:rPr>
              <a:t>that </a:t>
            </a:r>
            <a:r>
              <a:rPr lang="en-US" sz="2000" i="1" dirty="0">
                <a:effectLst/>
                <a:ea typeface="Calibri" panose="020F0502020204030204" pitchFamily="34" charset="0"/>
                <a:cs typeface="Times New Roman" panose="02020603050405020304" pitchFamily="18" charset="0"/>
              </a:rPr>
              <a:t>have been a parent of public-school students and/or </a:t>
            </a:r>
          </a:p>
          <a:p>
            <a:pPr lvl="5"/>
            <a:r>
              <a:rPr lang="en-US" sz="2000" i="1" dirty="0">
                <a:effectLst/>
                <a:ea typeface="Calibri" panose="020F0502020204030204" pitchFamily="34" charset="0"/>
                <a:cs typeface="Times New Roman" panose="02020603050405020304" pitchFamily="18" charset="0"/>
              </a:rPr>
              <a:t>former educator </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Education Committee legislators should </a:t>
            </a:r>
            <a:r>
              <a:rPr lang="en-US" sz="2000" i="1" dirty="0">
                <a:effectLst/>
                <a:ea typeface="Calibri" panose="020F0502020204030204" pitchFamily="34" charset="0"/>
              </a:rPr>
              <a:t>attend state board meeting</a:t>
            </a:r>
            <a:endParaRPr lang="en-US" sz="2000" i="1" dirty="0">
              <a:effectLst/>
              <a:ea typeface="Calibri" panose="020F0502020204030204" pitchFamily="34" charset="0"/>
              <a:cs typeface="Times New Roman" panose="02020603050405020304" pitchFamily="18" charset="0"/>
            </a:endParaRP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Strong teachers’ unions/collective bargaining</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Legislators serve/volunteer in schools in order to make more informed decisions/laws</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Teachers have more political input</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Value teachers’ voices by actually ‘doing’ what teachers suggest</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Bring schools to legislature (Education Committee Meeting) and create flexible forums</a:t>
            </a:r>
          </a:p>
          <a:p>
            <a:pPr marL="2114550" lvl="4" indent="-285750">
              <a:buFont typeface="Arial" panose="020B0604020202020204" pitchFamily="34" charset="0"/>
              <a:buChar char="•"/>
            </a:pPr>
            <a:r>
              <a:rPr lang="en-US" sz="2000" i="1" dirty="0">
                <a:effectLst/>
                <a:ea typeface="Calibri" panose="020F0502020204030204" pitchFamily="34" charset="0"/>
              </a:rPr>
              <a:t>Ambassadors should be educators (press is good, but…) </a:t>
            </a:r>
            <a:endParaRPr lang="en-US" sz="2000" i="1" dirty="0">
              <a:effectLst/>
              <a:ea typeface="Calibri" panose="020F0502020204030204" pitchFamily="34" charset="0"/>
              <a:cs typeface="Times New Roman" panose="02020603050405020304" pitchFamily="18" charset="0"/>
            </a:endParaRP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Support from PSC and school boards, benchmark other state programs and Colleges of Education</a:t>
            </a:r>
          </a:p>
          <a:p>
            <a:pPr marL="2114550" lvl="4" indent="-28575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Bring stakeholders into the schools</a:t>
            </a:r>
            <a:endParaRPr lang="en-US" sz="2000" b="1" i="1" dirty="0"/>
          </a:p>
        </p:txBody>
      </p:sp>
    </p:spTree>
    <p:extLst>
      <p:ext uri="{BB962C8B-B14F-4D97-AF65-F5344CB8AC3E}">
        <p14:creationId xmlns:p14="http://schemas.microsoft.com/office/powerpoint/2010/main" val="126003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987972" y="147918"/>
            <a:ext cx="10573407" cy="6147837"/>
          </a:xfrm>
          <a:prstGeom prst="rect">
            <a:avLst/>
          </a:prstGeom>
          <a:noFill/>
        </p:spPr>
        <p:txBody>
          <a:bodyPr wrap="square" rtlCol="0">
            <a:spAutoFit/>
          </a:bodyPr>
          <a:lstStyle/>
          <a:p>
            <a:pPr algn="ctr"/>
            <a:r>
              <a:rPr lang="en-US" sz="4000" b="1" dirty="0">
                <a:solidFill>
                  <a:schemeClr val="accent1">
                    <a:lumMod val="75000"/>
                  </a:schemeClr>
                </a:solidFill>
                <a:latin typeface="Aldhabi" pitchFamily="2" charset="-78"/>
                <a:cs typeface="Aldhabi" pitchFamily="2" charset="-78"/>
              </a:rPr>
              <a:t> </a:t>
            </a:r>
            <a:endParaRPr lang="en-US" sz="4000" b="1" i="1" dirty="0">
              <a:solidFill>
                <a:srgbClr val="0070C0"/>
              </a:solidFill>
              <a:latin typeface="Aldhabi" pitchFamily="2" charset="-78"/>
              <a:cs typeface="Aldhabi" pitchFamily="2" charset="-78"/>
            </a:endParaRPr>
          </a:p>
          <a:p>
            <a:pPr algn="ctr"/>
            <a:r>
              <a:rPr lang="en-US" sz="4000" b="1" i="1" dirty="0">
                <a:solidFill>
                  <a:srgbClr val="0070C0"/>
                </a:solidFill>
                <a:latin typeface="Aldhabi" pitchFamily="2" charset="-78"/>
                <a:cs typeface="Aldhabi" pitchFamily="2" charset="-78"/>
              </a:rPr>
              <a:t>Political Data Continued…</a:t>
            </a:r>
          </a:p>
          <a:p>
            <a:pPr marL="1714500" lvl="3" indent="-34290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Higher education is reluctant to change in some ways</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Professors/deans should have round table talks with teachers</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Coach who teaches vs. Teacher who coaches</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Politics stand in the way of true diversity</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Large classroom factory-like teaching</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rPr>
              <a:t>School systems out of touch with local school bodies</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Parents are given unequal power even when it’s wheeled unfairly against teachers </a:t>
            </a:r>
          </a:p>
          <a:p>
            <a:pPr lvl="4">
              <a:lnSpc>
                <a:spcPct val="106000"/>
              </a:lnSpc>
            </a:pPr>
            <a:r>
              <a:rPr lang="en-US" sz="2000" i="1" dirty="0">
                <a:effectLst/>
                <a:ea typeface="Calibri" panose="020F0502020204030204" pitchFamily="34" charset="0"/>
                <a:cs typeface="Times New Roman" panose="02020603050405020304" pitchFamily="18" charset="0"/>
              </a:rPr>
              <a:t>that are doing their job well</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The teacher shortage is happening because of a lack of understanding about the </a:t>
            </a:r>
          </a:p>
          <a:p>
            <a:pPr lvl="3">
              <a:lnSpc>
                <a:spcPct val="106000"/>
              </a:lnSpc>
            </a:pPr>
            <a:r>
              <a:rPr lang="en-US" sz="2000" i="1" dirty="0">
                <a:effectLst/>
                <a:ea typeface="Calibri" panose="020F0502020204030204" pitchFamily="34" charset="0"/>
                <a:cs typeface="Times New Roman" panose="02020603050405020304" pitchFamily="18" charset="0"/>
              </a:rPr>
              <a:t>        importance of an effective teacher or effective teaching in our society</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Fear of observation process as related to job security</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rPr>
              <a:t>Politicians and board members meet with principals and teachers and tour schools in</a:t>
            </a:r>
          </a:p>
          <a:p>
            <a:pPr lvl="3">
              <a:lnSpc>
                <a:spcPct val="106000"/>
              </a:lnSpc>
            </a:pPr>
            <a:r>
              <a:rPr lang="en-US" sz="2000" i="1" dirty="0">
                <a:effectLst/>
                <a:ea typeface="Calibri" panose="020F0502020204030204" pitchFamily="34" charset="0"/>
              </a:rPr>
              <a:t>         various districts to make their own decisions; </a:t>
            </a:r>
            <a:r>
              <a:rPr lang="en-US" sz="2000" i="1" dirty="0">
                <a:effectLst/>
                <a:ea typeface="Calibri" panose="020F0502020204030204" pitchFamily="34" charset="0"/>
                <a:cs typeface="Times New Roman" panose="02020603050405020304" pitchFamily="18" charset="0"/>
              </a:rPr>
              <a:t>put t</a:t>
            </a:r>
            <a:r>
              <a:rPr lang="en-US" sz="2000" i="1" u="none" strike="noStrike" dirty="0">
                <a:effectLst/>
                <a:ea typeface="Calibri" panose="020F0502020204030204" pitchFamily="34" charset="0"/>
                <a:cs typeface="Times New Roman" panose="02020603050405020304" pitchFamily="18" charset="0"/>
              </a:rPr>
              <a:t>eachers on school board</a:t>
            </a:r>
            <a:endParaRPr lang="en-US" sz="2000" i="1" dirty="0">
              <a:effectLst/>
              <a:ea typeface="Calibri" panose="020F0502020204030204" pitchFamily="34" charset="0"/>
            </a:endParaRP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rPr>
              <a:t>Stop hiring friends and family to be leaders</a:t>
            </a:r>
            <a:endParaRPr lang="en-US" sz="2000" b="1" i="1" dirty="0"/>
          </a:p>
        </p:txBody>
      </p:sp>
    </p:spTree>
    <p:extLst>
      <p:ext uri="{BB962C8B-B14F-4D97-AF65-F5344CB8AC3E}">
        <p14:creationId xmlns:p14="http://schemas.microsoft.com/office/powerpoint/2010/main" val="366338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882870" y="105877"/>
            <a:ext cx="10447282" cy="5820824"/>
          </a:xfrm>
          <a:prstGeom prst="rect">
            <a:avLst/>
          </a:prstGeom>
          <a:noFill/>
        </p:spPr>
        <p:txBody>
          <a:bodyPr wrap="square" rtlCol="0">
            <a:spAutoFit/>
          </a:bodyPr>
          <a:lstStyle/>
          <a:p>
            <a:pPr algn="ctr"/>
            <a:endParaRPr lang="en-US" sz="4000" b="1" i="1" dirty="0">
              <a:solidFill>
                <a:srgbClr val="0070C0"/>
              </a:solidFill>
              <a:latin typeface="Aldhabi" pitchFamily="2" charset="-78"/>
              <a:cs typeface="Aldhabi" pitchFamily="2" charset="-78"/>
            </a:endParaRPr>
          </a:p>
          <a:p>
            <a:pPr algn="ctr"/>
            <a:r>
              <a:rPr lang="en-US" sz="4000" b="1" i="1" dirty="0">
                <a:solidFill>
                  <a:srgbClr val="0070C0"/>
                </a:solidFill>
                <a:latin typeface="Aldhabi" pitchFamily="2" charset="-78"/>
                <a:cs typeface="Aldhabi" pitchFamily="2" charset="-78"/>
              </a:rPr>
              <a:t>Political Data Continued…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Aldhabi" pitchFamily="2" charset="-78"/>
              </a:rPr>
              <a:t>Get rid of red tape busy work to become a teacher. If a natural teacher, there </a:t>
            </a:r>
          </a:p>
          <a:p>
            <a:pPr lvl="3">
              <a:lnSpc>
                <a:spcPct val="106000"/>
              </a:lnSpc>
            </a:pPr>
            <a:r>
              <a:rPr lang="en-US" sz="2000" i="1" dirty="0">
                <a:ea typeface="Calibri" panose="020F0502020204030204" pitchFamily="34" charset="0"/>
                <a:cs typeface="Aldhabi" pitchFamily="2" charset="-78"/>
              </a:rPr>
              <a:t>	</a:t>
            </a:r>
            <a:r>
              <a:rPr lang="en-US" sz="2000" i="1" dirty="0">
                <a:effectLst/>
                <a:ea typeface="Calibri" panose="020F0502020204030204" pitchFamily="34" charset="0"/>
                <a:cs typeface="Aldhabi" pitchFamily="2" charset="-78"/>
              </a:rPr>
              <a:t>should be a quicker pathway with less busy work</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Aldhabi" pitchFamily="2" charset="-78"/>
              </a:rPr>
              <a:t>Stop seeking “yes” people to be leaders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Include teachers in key decisions at state level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Expectations for parents should be raised</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Parents attend school with students periodically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State mandated uninterrupted planning time, to collaborate with other teachers</a:t>
            </a:r>
            <a:endParaRPr lang="en-US" sz="2000" i="1" dirty="0">
              <a:ea typeface="Calibri" panose="020F0502020204030204" pitchFamily="34" charset="0"/>
              <a:cs typeface="Aldhabi" pitchFamily="2" charset="-78"/>
            </a:endParaRP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Aldhabi" pitchFamily="2" charset="-78"/>
              </a:rPr>
              <a:t>Teacher burnout: w</a:t>
            </a:r>
            <a:r>
              <a:rPr lang="en-US" sz="2000" i="1" u="none" strike="noStrike" dirty="0">
                <a:effectLst/>
                <a:ea typeface="Calibri" panose="020F0502020204030204" pitchFamily="34" charset="0"/>
                <a:cs typeface="Aldhabi" pitchFamily="2" charset="-78"/>
              </a:rPr>
              <a:t>hy hasn't the action plan been implemented? What happened to it?</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Remove politics from assignments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Summer policy institute </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Aldhabi" pitchFamily="2" charset="-78"/>
              </a:rPr>
              <a:t>Do not grow bureaucracy </a:t>
            </a:r>
            <a:endParaRPr lang="en-US" sz="2000" i="1" u="none" strike="noStrike" dirty="0">
              <a:effectLst/>
              <a:ea typeface="Calibri" panose="020F0502020204030204" pitchFamily="34" charset="0"/>
              <a:cs typeface="Aldhabi" pitchFamily="2" charset="-78"/>
            </a:endParaRP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Aldhabi" pitchFamily="2" charset="-78"/>
              </a:rPr>
              <a:t>How do preservice teachers know about advocacy? What are they advocating for?</a:t>
            </a:r>
            <a:r>
              <a:rPr lang="en-US" sz="2000" i="1" u="none" strike="noStrike" dirty="0">
                <a:ea typeface="Calibri" panose="020F0502020204030204" pitchFamily="34" charset="0"/>
                <a:cs typeface="Aldhabi" pitchFamily="2" charset="-78"/>
              </a:rPr>
              <a:t> </a:t>
            </a:r>
            <a:endParaRPr lang="en-US" sz="2000" b="1" i="1" dirty="0">
              <a:cs typeface="Aldhabi" pitchFamily="2" charset="-78"/>
            </a:endParaRPr>
          </a:p>
        </p:txBody>
      </p:sp>
    </p:spTree>
    <p:extLst>
      <p:ext uri="{BB962C8B-B14F-4D97-AF65-F5344CB8AC3E}">
        <p14:creationId xmlns:p14="http://schemas.microsoft.com/office/powerpoint/2010/main" val="389121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282262" y="147919"/>
            <a:ext cx="9974317" cy="6714146"/>
          </a:xfrm>
          <a:prstGeom prst="rect">
            <a:avLst/>
          </a:prstGeom>
          <a:noFill/>
        </p:spPr>
        <p:txBody>
          <a:bodyPr wrap="square" rtlCol="0">
            <a:spAutoFit/>
          </a:bodyPr>
          <a:lstStyle/>
          <a:p>
            <a:pPr algn="ctr"/>
            <a:r>
              <a:rPr lang="en-US" sz="4000" b="1" i="1" dirty="0">
                <a:solidFill>
                  <a:schemeClr val="accent1">
                    <a:lumMod val="75000"/>
                  </a:schemeClr>
                </a:solidFill>
                <a:latin typeface="Aldhabi" pitchFamily="2" charset="-78"/>
                <a:cs typeface="Aldhabi" pitchFamily="2" charset="-78"/>
              </a:rPr>
              <a:t>Feedback from Teachers Continued….. </a:t>
            </a: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Economic Data</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Teacher benefits aren’t explained enough</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Low wages/lack of advancement</a:t>
            </a:r>
          </a:p>
          <a:p>
            <a:pPr marL="1714500" lvl="3" indent="-342900">
              <a:buFont typeface="Arial" panose="020B0604020202020204" pitchFamily="34" charset="0"/>
              <a:buChar char="•"/>
            </a:pPr>
            <a:r>
              <a:rPr lang="en-US" sz="2000" i="1" dirty="0">
                <a:effectLst/>
                <a:ea typeface="Calibri" panose="020F0502020204030204" pitchFamily="34" charset="0"/>
              </a:rPr>
              <a:t>Noncompetitive salaries, </a:t>
            </a:r>
            <a:r>
              <a:rPr lang="en-US" sz="2000" i="1" dirty="0">
                <a:effectLst/>
                <a:ea typeface="Calibri" panose="020F0502020204030204" pitchFamily="34" charset="0"/>
                <a:cs typeface="Times New Roman" panose="02020603050405020304" pitchFamily="18" charset="0"/>
              </a:rPr>
              <a:t>economic condition has to be priority; salary does not keep up with inflation</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Lack of resources</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Pay teachers enough so that they don’t have to work extra jobs to take care of their families</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Better pay and compensation that equals training and experience</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Compensation (and time) for non-instructional clubs and activities</a:t>
            </a:r>
          </a:p>
          <a:p>
            <a:pPr marL="1714500" lvl="3" indent="-342900">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Free education – teacher colleges with two years of study and two years of in-classroom training</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Q.B.E. and Georgia Lottery – redo formula, Reduce class sizes (1:40 is horrible), hire more teachers</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Increase cost of living pay, have </a:t>
            </a:r>
            <a:r>
              <a:rPr lang="en-US" sz="2000" i="1" dirty="0">
                <a:effectLst/>
                <a:ea typeface="Calibri" panose="020F0502020204030204" pitchFamily="34" charset="0"/>
              </a:rPr>
              <a:t>built in COLA</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Pay extra for work/duties</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Reappropriate lottery money</a:t>
            </a:r>
          </a:p>
          <a:p>
            <a:pPr marL="1714500" lvl="3" indent="-342900">
              <a:lnSpc>
                <a:spcPct val="106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Tax breaks for teachers</a:t>
            </a:r>
          </a:p>
        </p:txBody>
      </p:sp>
    </p:spTree>
    <p:extLst>
      <p:ext uri="{BB962C8B-B14F-4D97-AF65-F5344CB8AC3E}">
        <p14:creationId xmlns:p14="http://schemas.microsoft.com/office/powerpoint/2010/main" val="349822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135117" y="0"/>
            <a:ext cx="9974317" cy="6362511"/>
          </a:xfrm>
          <a:prstGeom prst="rect">
            <a:avLst/>
          </a:prstGeom>
          <a:noFill/>
        </p:spPr>
        <p:txBody>
          <a:bodyPr wrap="square" rtlCol="0">
            <a:spAutoFit/>
          </a:bodyPr>
          <a:lstStyle/>
          <a:p>
            <a:pPr algn="ctr"/>
            <a:endParaRPr lang="en-US" sz="4000" b="1" i="1" dirty="0">
              <a:solidFill>
                <a:srgbClr val="0070C0"/>
              </a:solidFill>
              <a:latin typeface="Aldhabi" pitchFamily="2" charset="-78"/>
              <a:cs typeface="Aldhabi" pitchFamily="2" charset="-78"/>
            </a:endParaRPr>
          </a:p>
          <a:p>
            <a:pPr algn="ctr"/>
            <a:r>
              <a:rPr lang="en-US" sz="4000" b="1" i="1" dirty="0">
                <a:solidFill>
                  <a:srgbClr val="0070C0"/>
                </a:solidFill>
                <a:latin typeface="Aldhabi" pitchFamily="2" charset="-78"/>
                <a:cs typeface="Aldhabi" pitchFamily="2" charset="-78"/>
              </a:rPr>
              <a:t>Economic Data Continued…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rPr>
              <a:t>Legalize marijuana</a:t>
            </a:r>
            <a:r>
              <a:rPr lang="en-US" sz="2000" i="1" dirty="0">
                <a:ea typeface="Calibri" panose="020F0502020204030204" pitchFamily="34" charset="0"/>
                <a:cs typeface="Times New Roman" panose="02020603050405020304" pitchFamily="18" charset="0"/>
              </a:rPr>
              <a:t> to support teachers</a:t>
            </a:r>
            <a:endParaRPr lang="en-US" sz="2000" i="1" dirty="0">
              <a:effectLst/>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rPr>
              <a:t>Tuition reimbursement, better retirement/benefits, support for childcare</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rPr>
              <a:t>Budget for supplies and materials</a:t>
            </a:r>
            <a:endParaRPr lang="en-US" sz="2000" i="1" dirty="0">
              <a:ea typeface="Calibri" panose="020F0502020204030204" pitchFamily="34"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Ability to advance outside of being in administration</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Unfair compensation for extra work (example: coaching, club sponsor, running prom, etc.)</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Ineffective pay raise opportunities (non-merit; terrible teachers with a PhD gets more pay/recognition than one with a master’s and is effective), </a:t>
            </a:r>
            <a:r>
              <a:rPr lang="en-US" sz="2000" i="1" dirty="0">
                <a:effectLst/>
                <a:ea typeface="Calibri" panose="020F0502020204030204" pitchFamily="34" charset="0"/>
              </a:rPr>
              <a:t>additional pay for quality teachers</a:t>
            </a:r>
            <a:endParaRPr lang="en-US" sz="2000" i="1" dirty="0">
              <a:effectLst/>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Increase funding for field trips/enrichment</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More than 3 personal days a year</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Pay new teachers during internship</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Free lunch at school for educators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Paid covid leave</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Bonus money</a:t>
            </a:r>
          </a:p>
        </p:txBody>
      </p:sp>
    </p:spTree>
    <p:extLst>
      <p:ext uri="{BB962C8B-B14F-4D97-AF65-F5344CB8AC3E}">
        <p14:creationId xmlns:p14="http://schemas.microsoft.com/office/powerpoint/2010/main" val="247134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374B4A-2CAC-E414-4060-D242E1E374E3}"/>
              </a:ext>
            </a:extLst>
          </p:cNvPr>
          <p:cNvSpPr txBox="1"/>
          <p:nvPr/>
        </p:nvSpPr>
        <p:spPr>
          <a:xfrm>
            <a:off x="1545021" y="564776"/>
            <a:ext cx="9207062" cy="5601533"/>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Overview</a:t>
            </a:r>
          </a:p>
          <a:p>
            <a:pPr algn="ctr"/>
            <a:endParaRPr lang="en-US" b="1" dirty="0">
              <a:solidFill>
                <a:schemeClr val="accent1">
                  <a:lumMod val="75000"/>
                </a:schemeClr>
              </a:solidFill>
              <a:latin typeface="Arial Black" panose="020B0A04020102020204" pitchFamily="34" charset="0"/>
            </a:endParaRPr>
          </a:p>
          <a:p>
            <a:pPr marL="742950" lvl="1" indent="-285750">
              <a:buFont typeface="Arial" panose="020B0604020202020204" pitchFamily="34" charset="0"/>
              <a:buChar char="•"/>
            </a:pPr>
            <a:r>
              <a:rPr lang="en-US" sz="2400" dirty="0"/>
              <a:t>Prompted by several reports</a:t>
            </a:r>
            <a:r>
              <a:rPr lang="en-US" sz="2400" baseline="30000" dirty="0">
                <a:hlinkClick r:id="rId3" action="ppaction://hlinksldjump">
                  <a:extLst>
                    <a:ext uri="{A12FA001-AC4F-418D-AE19-62706E023703}">
                      <ahyp:hlinkClr xmlns:ahyp="http://schemas.microsoft.com/office/drawing/2018/hyperlinkcolor" val="tx"/>
                    </a:ext>
                  </a:extLst>
                </a:hlinkClick>
              </a:rPr>
              <a:t>1</a:t>
            </a:r>
            <a:r>
              <a:rPr lang="en-US" sz="2400" dirty="0"/>
              <a:t> and discussions with educational leaders,  GACTE began </a:t>
            </a:r>
            <a:r>
              <a:rPr lang="en-US" sz="2400" i="0" dirty="0">
                <a:effectLst/>
              </a:rPr>
              <a:t> looking at the teacher pipeline in Georgia and receiving input on ways to increase teacher recruitment and retention. </a:t>
            </a:r>
          </a:p>
          <a:p>
            <a:pPr marL="742950" lvl="1" indent="-285750">
              <a:buFont typeface="Arial" panose="020B0604020202020204" pitchFamily="34" charset="0"/>
              <a:buChar char="•"/>
            </a:pPr>
            <a:r>
              <a:rPr lang="en-US" sz="2400" i="0" dirty="0">
                <a:effectLst/>
              </a:rPr>
              <a:t>An initial meeting was held during a GACTE Conference where three main action items were identified including </a:t>
            </a:r>
          </a:p>
          <a:p>
            <a:pPr marL="1200150" lvl="2" indent="-285750">
              <a:buFont typeface="Arial" panose="020B0604020202020204" pitchFamily="34" charset="0"/>
              <a:buChar char="•"/>
            </a:pPr>
            <a:r>
              <a:rPr lang="en-US" sz="2000" i="1" dirty="0">
                <a:effectLst/>
              </a:rPr>
              <a:t>Elevate Teacher Voice in the school and in policy and legislation; </a:t>
            </a:r>
          </a:p>
          <a:p>
            <a:pPr marL="1200150" lvl="2" indent="-285750">
              <a:buFont typeface="Arial" panose="020B0604020202020204" pitchFamily="34" charset="0"/>
              <a:buChar char="•"/>
            </a:pPr>
            <a:r>
              <a:rPr lang="en-US" sz="2000" i="1" dirty="0">
                <a:effectLst/>
              </a:rPr>
              <a:t>Re-imagine induction and mentoring to increase the dignity and honor of the profession; and </a:t>
            </a:r>
          </a:p>
          <a:p>
            <a:pPr marL="1200150" lvl="2" indent="-285750">
              <a:buFont typeface="Arial" panose="020B0604020202020204" pitchFamily="34" charset="0"/>
              <a:buChar char="•"/>
            </a:pPr>
            <a:r>
              <a:rPr lang="en-US" sz="2000" i="1" dirty="0">
                <a:effectLst/>
              </a:rPr>
              <a:t>Raise the profile of teachers in Georgia. </a:t>
            </a:r>
          </a:p>
          <a:p>
            <a:pPr marL="742950" lvl="1" indent="-285750">
              <a:buFont typeface="Arial" panose="020B0604020202020204" pitchFamily="34" charset="0"/>
              <a:buChar char="•"/>
            </a:pPr>
            <a:r>
              <a:rPr lang="en-US" sz="2400" i="0" dirty="0">
                <a:effectLst/>
              </a:rPr>
              <a:t>A second meeting sponsored by Kennesaw State University, brought the collaborative together to look at strategies from the first meeting and suggest potential action items.</a:t>
            </a:r>
          </a:p>
        </p:txBody>
      </p:sp>
    </p:spTree>
    <p:extLst>
      <p:ext uri="{BB962C8B-B14F-4D97-AF65-F5344CB8AC3E}">
        <p14:creationId xmlns:p14="http://schemas.microsoft.com/office/powerpoint/2010/main" val="69798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376855" y="147918"/>
            <a:ext cx="9406760" cy="6380978"/>
          </a:xfrm>
          <a:prstGeom prst="rect">
            <a:avLst/>
          </a:prstGeom>
          <a:noFill/>
        </p:spPr>
        <p:txBody>
          <a:bodyPr wrap="square" rtlCol="0">
            <a:spAutoFit/>
          </a:bodyPr>
          <a:lstStyle/>
          <a:p>
            <a:pPr algn="ctr"/>
            <a:endParaRPr lang="en-US" sz="4400" b="1" i="1" dirty="0">
              <a:solidFill>
                <a:schemeClr val="accent1">
                  <a:lumMod val="75000"/>
                </a:schemeClr>
              </a:solidFill>
              <a:latin typeface="Aldhabi" pitchFamily="2" charset="-78"/>
              <a:cs typeface="Aldhabi" pitchFamily="2" charset="-78"/>
            </a:endParaRPr>
          </a:p>
          <a:p>
            <a:pPr algn="ctr"/>
            <a:r>
              <a:rPr lang="en-US" sz="4400" b="1" i="1" dirty="0">
                <a:solidFill>
                  <a:schemeClr val="accent1">
                    <a:lumMod val="75000"/>
                  </a:schemeClr>
                </a:solidFill>
                <a:latin typeface="Aldhabi" pitchFamily="2" charset="-78"/>
                <a:cs typeface="Aldhabi" pitchFamily="2" charset="-78"/>
              </a:rPr>
              <a:t>Economic Data Continued…</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Very stressful for low pay</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Sponsor 5-year vacation incentive during school year using own days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Incentives for teachers with disabilities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Incentives for teachers of color</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Always have to take more classes to get extra pay</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Option of higher pay for lower retirement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Pay back student loans after a specified number of years </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rPr>
              <a:t>No motivation to stay, improve when everyone is paid similarly, only some are recognized/rewarded</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Incentives for endorsements (gifted, reading, math, science, social studies, ESOL, national board certification)</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Retention bonus to stay in classroom</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Benefits=retention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Earmark funding for mentoring programs</a:t>
            </a:r>
          </a:p>
        </p:txBody>
      </p:sp>
    </p:spTree>
    <p:extLst>
      <p:ext uri="{BB962C8B-B14F-4D97-AF65-F5344CB8AC3E}">
        <p14:creationId xmlns:p14="http://schemas.microsoft.com/office/powerpoint/2010/main" val="170344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650124" y="147918"/>
            <a:ext cx="9606455" cy="6326347"/>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Feedback from Teachers Continued….. </a:t>
            </a: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Social Data</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Teaching is not respected profession/lack of public relations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Change our teaching to meet cultural needs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Parent and family (home to school connections)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Make teachers feel successful at all levels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I already recommend teaching as a career</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Show students you love them and the job you do everyday</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Correct negative misunderstanding about schools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More positive teacher representation in media</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Have complete buy-in and cooperation from all stakeholders working to make education better</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Teachers need to see success of their hard work</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Better comprehensive training and college programs (structured and hands-on in different environments; culturally responsive teaching</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Cultural awareness and resources for it</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Parents perceptions of the classroom</a:t>
            </a:r>
            <a:endParaRPr lang="en-US" sz="20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19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376855" y="147918"/>
            <a:ext cx="9848194" cy="6045501"/>
          </a:xfrm>
          <a:prstGeom prst="rect">
            <a:avLst/>
          </a:prstGeom>
          <a:noFill/>
        </p:spPr>
        <p:txBody>
          <a:bodyPr wrap="square" rtlCol="0">
            <a:spAutoFit/>
          </a:bodyPr>
          <a:lstStyle/>
          <a:p>
            <a:pPr algn="ctr"/>
            <a:r>
              <a:rPr lang="en-US" sz="4000" b="1" i="1" dirty="0">
                <a:solidFill>
                  <a:srgbClr val="0070C0"/>
                </a:solidFill>
                <a:latin typeface="Aldhabi" pitchFamily="2" charset="-78"/>
                <a:cs typeface="Aldhabi" pitchFamily="2" charset="-78"/>
              </a:rPr>
              <a:t>Social Data Continued…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Why is the teacher shortage happening? Lack of true understanding of profession </a:t>
            </a:r>
          </a:p>
          <a:p>
            <a:pPr lvl="3">
              <a:lnSpc>
                <a:spcPct val="106000"/>
              </a:lnSpc>
            </a:pPr>
            <a:r>
              <a:rPr lang="en-US" sz="2000" i="1" dirty="0">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versus how it’s perceived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Public perception that you are “just a teacher”</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Focus on service and making a difference in the world</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To recommend teaching to another person, I focus on the benefits of impacting learning on students</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Seeing the lightbulbs going off in your students; the “Aha!” moment</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Champion respect for teachers like veterans</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Recognition for teaching and learning, not for your friends of attention</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Share educational growth with more than administrators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Bring back fun, not everything has to be attached to a standard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Teachers need to be valued as professional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Understanding education issues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Community perceptions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Stakeholders to listen to teachers</a:t>
            </a:r>
          </a:p>
        </p:txBody>
      </p:sp>
    </p:spTree>
    <p:extLst>
      <p:ext uri="{BB962C8B-B14F-4D97-AF65-F5344CB8AC3E}">
        <p14:creationId xmlns:p14="http://schemas.microsoft.com/office/powerpoint/2010/main" val="175118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2385848" y="147918"/>
            <a:ext cx="8597462" cy="6257867"/>
          </a:xfrm>
          <a:prstGeom prst="rect">
            <a:avLst/>
          </a:prstGeom>
          <a:noFill/>
        </p:spPr>
        <p:txBody>
          <a:bodyPr wrap="square" rtlCol="0">
            <a:spAutoFit/>
          </a:bodyPr>
          <a:lstStyle/>
          <a:p>
            <a:pPr algn="ctr"/>
            <a:endParaRPr lang="en-US" sz="4000" b="1" i="1" dirty="0">
              <a:solidFill>
                <a:schemeClr val="accent1">
                  <a:lumMod val="75000"/>
                </a:schemeClr>
              </a:solidFill>
              <a:latin typeface="Aldhabi" pitchFamily="2" charset="-78"/>
              <a:cs typeface="Aldhabi" pitchFamily="2" charset="-78"/>
            </a:endParaRPr>
          </a:p>
          <a:p>
            <a:pPr algn="ctr"/>
            <a:r>
              <a:rPr lang="en-US" sz="4000" b="1" i="1" dirty="0">
                <a:solidFill>
                  <a:schemeClr val="accent1">
                    <a:lumMod val="75000"/>
                  </a:schemeClr>
                </a:solidFill>
                <a:latin typeface="Aldhabi" pitchFamily="2" charset="-78"/>
                <a:cs typeface="Aldhabi" pitchFamily="2" charset="-78"/>
              </a:rPr>
              <a:t>Social Data Continued…</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Military support students, parents, teachers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Parent education on good parenting</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Safe to speak up. What's best for the kids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Retirement TRS needs to be advertised and support more, before end of years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It is a rewarding career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Grew up in a community of teachers</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A stable career choice</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My pre-k teacher changed my life</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Disrespect from parents and community </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Diversify the path to advancement</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Colleges should place students in their communities</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Coordinate and share messaging</a:t>
            </a: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Advocacy/DEI/Inclusion</a:t>
            </a:r>
          </a:p>
        </p:txBody>
      </p:sp>
    </p:spTree>
    <p:extLst>
      <p:ext uri="{BB962C8B-B14F-4D97-AF65-F5344CB8AC3E}">
        <p14:creationId xmlns:p14="http://schemas.microsoft.com/office/powerpoint/2010/main" val="307376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2385848" y="147918"/>
            <a:ext cx="8008883" cy="6027035"/>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Feedback from Teachers Continued….. </a:t>
            </a:r>
            <a:endParaRPr lang="en-US" sz="4400" b="1" dirty="0">
              <a:solidFill>
                <a:srgbClr val="0070C0"/>
              </a:solidFill>
              <a:latin typeface="Aldhabi" pitchFamily="2" charset="-78"/>
              <a:cs typeface="Aldhabi" pitchFamily="2" charset="-78"/>
            </a:endParaRPr>
          </a:p>
          <a:p>
            <a:pPr algn="ctr"/>
            <a:r>
              <a:rPr lang="en-US" sz="4400" b="1" dirty="0">
                <a:solidFill>
                  <a:srgbClr val="0070C0"/>
                </a:solidFill>
                <a:latin typeface="Aldhabi" pitchFamily="2" charset="-78"/>
                <a:cs typeface="Aldhabi" pitchFamily="2" charset="-78"/>
              </a:rPr>
              <a:t>Technological Data</a:t>
            </a:r>
          </a:p>
          <a:p>
            <a:pPr marL="1257300" lvl="2"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State-paid software that makes our jobs easier: not just “pretty lesson” software (i.e. ISS schedulers so I don’t get 35 emails a day)</a:t>
            </a:r>
          </a:p>
          <a:p>
            <a:pPr marL="1257300" lvl="2"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Promote less stressful environment for teachers</a:t>
            </a:r>
          </a:p>
          <a:p>
            <a:pPr marL="1257300" lvl="2"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Auto email responses, etc. </a:t>
            </a:r>
          </a:p>
          <a:p>
            <a:pPr marL="1257300" lvl="2"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Cell phones contribute to poor behavior</a:t>
            </a:r>
          </a:p>
          <a:p>
            <a:pPr marL="1257300" lvl="2"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Scripted education</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No eLearning half days</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Teacher input for scripted computer programs</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Subs for planning or data review</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Time to implement ideas based on data</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data collection</a:t>
            </a:r>
          </a:p>
          <a:p>
            <a:pPr marL="1257300" lvl="2"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Accountability for online teaching degrees</a:t>
            </a:r>
          </a:p>
        </p:txBody>
      </p:sp>
    </p:spTree>
    <p:extLst>
      <p:ext uri="{BB962C8B-B14F-4D97-AF65-F5344CB8AC3E}">
        <p14:creationId xmlns:p14="http://schemas.microsoft.com/office/powerpoint/2010/main" val="40313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429407" y="147918"/>
            <a:ext cx="9711560" cy="6745949"/>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Feedback from Teachers Continued….. </a:t>
            </a: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Legal Data</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Accountability for public funds at all recipient schools</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Lack of parent/ community accountability, </a:t>
            </a:r>
            <a:r>
              <a:rPr lang="en-US" sz="2000" u="none" strike="noStrike" dirty="0">
                <a:effectLst/>
                <a:ea typeface="Calibri" panose="020F0502020204030204" pitchFamily="34" charset="0"/>
                <a:cs typeface="Times New Roman" panose="02020603050405020304" pitchFamily="18" charset="0"/>
              </a:rPr>
              <a:t>hold students more accountable/teaching is not a customer service field</a:t>
            </a:r>
            <a:endParaRPr lang="en-US" sz="2000" dirty="0">
              <a:effectLst/>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Policies that promote better work-life balance</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Carry out consequences for behavior and rule breaking at administrative level</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Involve frontline educators early in legislative creative process</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Force district to build in time and not add on later</a:t>
            </a:r>
          </a:p>
          <a:p>
            <a:pPr marL="1714500" lvl="3" indent="-342900">
              <a:lnSpc>
                <a:spcPct val="106000"/>
              </a:lnSpc>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Changes to the PSC</a:t>
            </a:r>
          </a:p>
          <a:p>
            <a:pPr marL="1714500" lvl="3" indent="-342900">
              <a:lnSpc>
                <a:spcPct val="106000"/>
              </a:lnSpc>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More educator voice in decision making (local, state and federal)</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Legislative communications</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Restructure GACE requirements</a:t>
            </a:r>
          </a:p>
          <a:p>
            <a:pPr marL="1714500" lvl="3" indent="-342900">
              <a:lnSpc>
                <a:spcPct val="115000"/>
              </a:lnSpc>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Most people in higher-up decision-making positions have no educational prep background which equals unrealistic policies implemented</a:t>
            </a:r>
          </a:p>
          <a:p>
            <a:pPr marL="342900" indent="-342900">
              <a:lnSpc>
                <a:spcPct val="115000"/>
              </a:lnSpc>
              <a:buFont typeface="Arial" panose="020B0604020202020204" pitchFamily="34" charset="0"/>
              <a:buChar char="●"/>
            </a:pPr>
            <a:endParaRPr lang="en-US" sz="2400" u="none" strike="noStrike"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561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2564524" y="147918"/>
            <a:ext cx="8177048" cy="6890604"/>
          </a:xfrm>
          <a:prstGeom prst="rect">
            <a:avLst/>
          </a:prstGeom>
          <a:noFill/>
        </p:spPr>
        <p:txBody>
          <a:bodyPr wrap="square" rtlCol="0">
            <a:spAutoFit/>
          </a:bodyPr>
          <a:lstStyle/>
          <a:p>
            <a:pPr algn="ctr"/>
            <a:endParaRPr lang="en-US" sz="4000" b="1" i="1" dirty="0">
              <a:solidFill>
                <a:srgbClr val="0070C0"/>
              </a:solidFill>
              <a:latin typeface="Aldhabi" pitchFamily="2" charset="-78"/>
              <a:cs typeface="Aldhabi" pitchFamily="2" charset="-78"/>
            </a:endParaRPr>
          </a:p>
          <a:p>
            <a:pPr algn="ctr"/>
            <a:r>
              <a:rPr lang="en-US" sz="4000" b="1" i="1" dirty="0">
                <a:solidFill>
                  <a:srgbClr val="0070C0"/>
                </a:solidFill>
                <a:latin typeface="Aldhabi" pitchFamily="2" charset="-78"/>
                <a:cs typeface="Aldhabi" pitchFamily="2" charset="-78"/>
              </a:rPr>
              <a:t>Legal Data Continued…</a:t>
            </a:r>
          </a:p>
          <a:p>
            <a:pPr>
              <a:lnSpc>
                <a:spcPct val="115000"/>
              </a:lnSpc>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rPr>
              <a:t>Waivers to override rules</a:t>
            </a:r>
            <a:endParaRPr lang="en-US" sz="2000" i="1" dirty="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GACE needs to include questions/items that require answers about your modus operandi in a given situation</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mandated testing</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Meet with lawmakers to share voice as a teacher</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A unified state-wide policy on a mentor program that does not add more responsibility</a:t>
            </a:r>
          </a:p>
          <a:p>
            <a:pPr marL="1714500" lvl="3"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Legal protection</a:t>
            </a:r>
          </a:p>
          <a:p>
            <a:pPr marL="1714500" lvl="3" indent="-342900">
              <a:lnSpc>
                <a:spcPct val="115000"/>
              </a:lnSpc>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pPr lvl="3">
              <a:lnSpc>
                <a:spcPct val="115000"/>
              </a:lnSpc>
            </a:pPr>
            <a:endParaRPr lang="en-US" sz="2000" dirty="0">
              <a:effectLst/>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en-US" sz="2400" u="none" strike="noStrike"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49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366345" y="147918"/>
            <a:ext cx="9680028" cy="8607228"/>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Feedback from Teachers Continued….. </a:t>
            </a: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Environmental Data</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rPr>
              <a:t>Safety/s</a:t>
            </a:r>
            <a:r>
              <a:rPr lang="en-US" sz="2000" i="1" dirty="0">
                <a:effectLst/>
                <a:ea typeface="Calibri" panose="020F0502020204030204" pitchFamily="34" charset="0"/>
                <a:cs typeface="Times New Roman" panose="02020603050405020304" pitchFamily="18" charset="0"/>
              </a:rPr>
              <a:t>chool safety plan not reflection of teachers and students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Classroom sizes are overcrowded</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Work life balance is not beneficial to teachers, excessive workload – outside of contractual hours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Teacher prep doesn’t match current realities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Curriculum – lack of teacher control</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Lack of respect/support from students/community/administration</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Student behavior/lack of consequence</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Non-academic responsibilities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Teacher program requirements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Duties outside professional scope</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Expectations outside of contracted hours </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Less focus on standardized test</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Early exposure to the field/ qualified teachers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Relevant professional developments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Privatization of education hurts public education</a:t>
            </a:r>
          </a:p>
          <a:p>
            <a:pPr marL="342900" indent="-342900">
              <a:lnSpc>
                <a:spcPct val="106000"/>
              </a:lnSpc>
              <a:buFont typeface="Symbol" panose="05050102010706020507" pitchFamily="18" charset="2"/>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06000"/>
              </a:lnSpc>
              <a:buFont typeface="Symbol" panose="05050102010706020507" pitchFamily="18" charset="2"/>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06000"/>
              </a:lnSpc>
              <a:buFont typeface="Symbol" panose="05050102010706020507" pitchFamily="18" charset="2"/>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06000"/>
              </a:lnSpc>
              <a:buFont typeface="Symbol" panose="05050102010706020507" pitchFamily="18" charset="2"/>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41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702676" y="147918"/>
            <a:ext cx="9543393" cy="6529480"/>
          </a:xfrm>
          <a:prstGeom prst="rect">
            <a:avLst/>
          </a:prstGeom>
          <a:noFill/>
        </p:spPr>
        <p:txBody>
          <a:bodyPr wrap="square" rtlCol="0">
            <a:spAutoFit/>
          </a:bodyPr>
          <a:lstStyle/>
          <a:p>
            <a:pPr algn="ctr"/>
            <a:endParaRPr lang="en-US" sz="4000" b="1" i="1" dirty="0">
              <a:solidFill>
                <a:srgbClr val="0070C0"/>
              </a:solidFill>
              <a:latin typeface="Aldhabi" pitchFamily="2" charset="-78"/>
              <a:cs typeface="Aldhabi" pitchFamily="2" charset="-78"/>
            </a:endParaRPr>
          </a:p>
          <a:p>
            <a:pPr algn="ctr"/>
            <a:r>
              <a:rPr lang="en-US" sz="4000" b="1" i="1" dirty="0">
                <a:solidFill>
                  <a:srgbClr val="0070C0"/>
                </a:solidFill>
                <a:latin typeface="Aldhabi" pitchFamily="2" charset="-78"/>
                <a:cs typeface="Aldhabi" pitchFamily="2" charset="-78"/>
              </a:rPr>
              <a:t>Environmental Data Continued…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Ineffective and out of touch administrators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TKES needs to be overhauled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Give teachers flexible schedule to complete their duties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Flexible schedules that allow family time</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Opportunities for professional development that is actually relevant and wanted</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Provide time to mentor future teachers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rPr>
              <a:t>Show high school students on paper what a pension is and how it supports them</a:t>
            </a:r>
            <a:endParaRPr lang="en-US" sz="2000" i="1" dirty="0">
              <a:ea typeface="Calibri" panose="020F0502020204030204" pitchFamily="34" charset="0"/>
              <a:cs typeface="Times New Roman" panose="02020603050405020304" pitchFamily="18" charset="0"/>
            </a:endParaRP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Ability for teachers to make instructional decisions that are best for students</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rPr>
              <a:t>Change the curriculum, make it flexible to use outdoor spaces/time to create</a:t>
            </a:r>
          </a:p>
          <a:p>
            <a:pPr marL="1714500" lvl="3"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Personalize education at the local level (community engagement and partnerships; student training; real life learning)</a:t>
            </a:r>
          </a:p>
          <a:p>
            <a:pPr marL="1714500" lvl="3" indent="-342900">
              <a:lnSpc>
                <a:spcPct val="106000"/>
              </a:lnSpc>
              <a:buFont typeface="Symbol" panose="05050102010706020507" pitchFamily="18" charset="2"/>
              <a:buChar char=""/>
            </a:pPr>
            <a:r>
              <a:rPr lang="en-US" sz="2000" i="1" dirty="0">
                <a:ea typeface="Calibri" panose="020F0502020204030204" pitchFamily="34" charset="0"/>
                <a:cs typeface="Times New Roman" panose="02020603050405020304" pitchFamily="18" charset="0"/>
              </a:rPr>
              <a:t>Cl</a:t>
            </a:r>
            <a:r>
              <a:rPr lang="en-US" sz="2000" i="1" dirty="0">
                <a:effectLst/>
                <a:ea typeface="Calibri" panose="020F0502020204030204" pitchFamily="34" charset="0"/>
              </a:rPr>
              <a:t>assroom behavior and mental health issues are on the rise</a:t>
            </a:r>
            <a:endParaRPr lang="en-US" sz="20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46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471448" y="147918"/>
            <a:ext cx="9837683" cy="6633354"/>
          </a:xfrm>
          <a:prstGeom prst="rect">
            <a:avLst/>
          </a:prstGeom>
          <a:noFill/>
        </p:spPr>
        <p:txBody>
          <a:bodyPr wrap="square" rtlCol="0">
            <a:spAutoFit/>
          </a:bodyPr>
          <a:lstStyle/>
          <a:p>
            <a:pPr algn="ctr"/>
            <a:endParaRPr lang="en-US" sz="4000" b="1" i="1" dirty="0">
              <a:solidFill>
                <a:schemeClr val="accent1">
                  <a:lumMod val="75000"/>
                </a:schemeClr>
              </a:solidFill>
              <a:latin typeface="Aldhabi" pitchFamily="2" charset="-78"/>
              <a:cs typeface="Aldhabi" pitchFamily="2" charset="-78"/>
            </a:endParaRPr>
          </a:p>
          <a:p>
            <a:pPr algn="ctr"/>
            <a:r>
              <a:rPr lang="en-US" sz="4000" b="1" i="1" dirty="0">
                <a:solidFill>
                  <a:schemeClr val="accent1">
                    <a:lumMod val="75000"/>
                  </a:schemeClr>
                </a:solidFill>
                <a:latin typeface="Aldhabi" pitchFamily="2" charset="-78"/>
                <a:cs typeface="Aldhabi" pitchFamily="2" charset="-78"/>
              </a:rPr>
              <a:t>Environmental Data Continued…</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No respect for the support staff who often had to step in the classroom to assist when teacher is out</a:t>
            </a:r>
            <a:endParaRPr lang="en-US" sz="2000" i="1" dirty="0">
              <a:ea typeface="Calibri" panose="020F0502020204030204" pitchFamily="34" charset="0"/>
              <a:cs typeface="Times New Roman" panose="02020603050405020304" pitchFamily="18" charset="0"/>
            </a:endParaRP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rPr>
              <a:t>Disrespectful administrators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No time to meet and discuss regularly regarding issues and concerns at schools</a:t>
            </a:r>
          </a:p>
          <a:p>
            <a:pPr marL="2171700" lvl="4" indent="-342900">
              <a:lnSpc>
                <a:spcPct val="106000"/>
              </a:lnSpc>
              <a:buFont typeface="Symbol" panose="05050102010706020507" pitchFamily="18" charset="2"/>
              <a:buChar char=""/>
            </a:pPr>
            <a:r>
              <a:rPr lang="en-US" sz="2000" i="1" dirty="0">
                <a:effectLst/>
                <a:ea typeface="Calibri" panose="020F0502020204030204" pitchFamily="34" charset="0"/>
                <a:cs typeface="Times New Roman" panose="02020603050405020304" pitchFamily="18" charset="0"/>
              </a:rPr>
              <a:t>Students need other types of learning in middle school. For instance, start a mechanics class introduction so more students and teachers will mirror life.</a:t>
            </a:r>
          </a:p>
          <a:p>
            <a:pPr marL="2171700" lvl="4" indent="-342900">
              <a:lnSpc>
                <a:spcPct val="106000"/>
              </a:lnSpc>
              <a:buFont typeface="Symbol" panose="05050102010706020507" pitchFamily="18" charset="2"/>
              <a:buChar char=""/>
            </a:pPr>
            <a:r>
              <a:rPr lang="en-US" sz="2000" i="1" u="none" strike="noStrike" dirty="0">
                <a:effectLst/>
                <a:ea typeface="Calibri" panose="020F0502020204030204" pitchFamily="34" charset="0"/>
                <a:cs typeface="Times New Roman" panose="02020603050405020304" pitchFamily="18" charset="0"/>
              </a:rPr>
              <a:t>Bring back zeroes </a:t>
            </a:r>
          </a:p>
          <a:p>
            <a:pPr marL="2171700" lvl="4" indent="-342900">
              <a:lnSpc>
                <a:spcPct val="106000"/>
              </a:lnSpc>
              <a:buFont typeface="Symbol" panose="05050102010706020507" pitchFamily="18" charset="2"/>
              <a:buChar char=""/>
            </a:pPr>
            <a:r>
              <a:rPr lang="en-US" sz="2000" i="1" u="none" strike="noStrike" dirty="0">
                <a:effectLst/>
                <a:ea typeface="Calibri" panose="020F0502020204030204" pitchFamily="34" charset="0"/>
                <a:cs typeface="Times New Roman" panose="02020603050405020304" pitchFamily="18" charset="0"/>
              </a:rPr>
              <a:t>Not as many meetings during our planning period</a:t>
            </a:r>
          </a:p>
          <a:p>
            <a:pPr marL="2171700" lvl="4" indent="-342900">
              <a:lnSpc>
                <a:spcPct val="106000"/>
              </a:lnSpc>
              <a:buFont typeface="Symbol" panose="05050102010706020507" pitchFamily="18" charset="2"/>
              <a:buChar char=""/>
            </a:pPr>
            <a:r>
              <a:rPr lang="en-US" sz="2000" i="1" u="none" strike="noStrike" dirty="0">
                <a:effectLst/>
                <a:ea typeface="Calibri" panose="020F0502020204030204" pitchFamily="34" charset="0"/>
                <a:cs typeface="Times New Roman" panose="02020603050405020304" pitchFamily="18" charset="0"/>
              </a:rPr>
              <a:t>Don't push so many new initiatives at once </a:t>
            </a:r>
          </a:p>
          <a:p>
            <a:pPr marL="2171700" lvl="4" indent="-342900">
              <a:lnSpc>
                <a:spcPct val="106000"/>
              </a:lnSpc>
              <a:buFont typeface="Symbol" panose="05050102010706020507" pitchFamily="18" charset="2"/>
              <a:buChar char=""/>
            </a:pPr>
            <a:r>
              <a:rPr lang="en-US" sz="2000" i="1" u="none" strike="noStrike" dirty="0">
                <a:effectLst/>
                <a:ea typeface="Calibri" panose="020F0502020204030204" pitchFamily="34" charset="0"/>
                <a:cs typeface="Times New Roman" panose="02020603050405020304" pitchFamily="18" charset="0"/>
              </a:rPr>
              <a:t>Create a 4-day work week</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More control on how to teach</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Duty free lunch</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micromanaging</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responding to paperwork</a:t>
            </a:r>
            <a:endParaRPr lang="en-US" sz="20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81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BFD8C-F3AA-F35B-C0DE-6F0051024D29}"/>
              </a:ext>
            </a:extLst>
          </p:cNvPr>
          <p:cNvSpPr txBox="1"/>
          <p:nvPr/>
        </p:nvSpPr>
        <p:spPr>
          <a:xfrm>
            <a:off x="1587062" y="174812"/>
            <a:ext cx="8387255" cy="6617196"/>
          </a:xfrm>
          <a:prstGeom prst="rect">
            <a:avLst/>
          </a:prstGeom>
          <a:noFill/>
        </p:spPr>
        <p:txBody>
          <a:bodyPr wrap="square" rtlCol="0">
            <a:spAutoFit/>
          </a:bodyPr>
          <a:lstStyle/>
          <a:p>
            <a:pPr algn="ctr"/>
            <a:r>
              <a:rPr lang="en-US" sz="4000" b="1" i="0" dirty="0">
                <a:solidFill>
                  <a:srgbClr val="0070C0"/>
                </a:solidFill>
                <a:effectLst/>
                <a:latin typeface="Aldhabi" pitchFamily="2" charset="-78"/>
                <a:cs typeface="Aldhabi" pitchFamily="2" charset="-78"/>
              </a:rPr>
              <a:t>First Meeting Invitees</a:t>
            </a:r>
            <a:endParaRPr lang="en-US" sz="4400" b="1" dirty="0">
              <a:solidFill>
                <a:srgbClr val="0070C0"/>
              </a:solidFill>
              <a:latin typeface="Aldhabi" pitchFamily="2" charset="-78"/>
              <a:cs typeface="Aldhabi" pitchFamily="2" charset="-78"/>
            </a:endParaRPr>
          </a:p>
          <a:p>
            <a:pPr algn="ctr"/>
            <a:r>
              <a:rPr lang="en-US" sz="1400" b="1" i="0" dirty="0">
                <a:effectLst/>
              </a:rPr>
              <a:t>Georgia Association of Colleges for Teacher Education, </a:t>
            </a:r>
          </a:p>
          <a:p>
            <a:pPr algn="ctr"/>
            <a:r>
              <a:rPr lang="en-US" sz="1400" b="1" i="0" dirty="0">
                <a:effectLst/>
              </a:rPr>
              <a:t>Professional Association of Georgia Educators, 	</a:t>
            </a:r>
            <a:endParaRPr lang="en-US" sz="1400" b="1" dirty="0"/>
          </a:p>
          <a:p>
            <a:pPr algn="ctr"/>
            <a:r>
              <a:rPr lang="en-US" sz="1400" b="1" i="0" dirty="0">
                <a:effectLst/>
              </a:rPr>
              <a:t>Georgia Association of Educators, </a:t>
            </a:r>
          </a:p>
          <a:p>
            <a:pPr algn="ctr"/>
            <a:r>
              <a:rPr lang="en-US" sz="1400" b="1" i="0" dirty="0">
                <a:effectLst/>
              </a:rPr>
              <a:t>Georgia Partnership for Excellence in Education, </a:t>
            </a:r>
          </a:p>
          <a:p>
            <a:pPr algn="ctr"/>
            <a:r>
              <a:rPr lang="en-US" sz="1400" b="1" i="0" dirty="0">
                <a:effectLst/>
              </a:rPr>
              <a:t>University System of Georgia Educator Preparation and Policy, </a:t>
            </a:r>
          </a:p>
          <a:p>
            <a:pPr algn="ctr"/>
            <a:r>
              <a:rPr lang="en-US" sz="1400" b="1" i="0" dirty="0">
                <a:effectLst/>
              </a:rPr>
              <a:t>Georgia Department of Education Teacher and Leader Support and Development, </a:t>
            </a:r>
          </a:p>
          <a:p>
            <a:pPr algn="ctr"/>
            <a:r>
              <a:rPr lang="en-US" sz="1400" b="1" i="0" dirty="0">
                <a:effectLst/>
              </a:rPr>
              <a:t>Historically Black Colleges and Universities, </a:t>
            </a:r>
          </a:p>
          <a:p>
            <a:pPr algn="ctr"/>
            <a:r>
              <a:rPr lang="en-US" sz="1400" b="1" i="0" dirty="0">
                <a:effectLst/>
              </a:rPr>
              <a:t>Georgia Association of Teacher Educators, </a:t>
            </a:r>
          </a:p>
          <a:p>
            <a:pPr algn="ctr"/>
            <a:r>
              <a:rPr lang="en-US" sz="1400" b="1" i="0" dirty="0">
                <a:effectLst/>
              </a:rPr>
              <a:t>Governor’s Office of Student Achievement, </a:t>
            </a:r>
          </a:p>
          <a:p>
            <a:pPr algn="ctr"/>
            <a:r>
              <a:rPr lang="en-US" sz="1400" b="1" i="0" dirty="0">
                <a:effectLst/>
              </a:rPr>
              <a:t>Georgia Association of Independent Colleges of Teacher Education, </a:t>
            </a:r>
            <a:endParaRPr lang="en-US" sz="1400" b="1" dirty="0"/>
          </a:p>
          <a:p>
            <a:pPr algn="ctr"/>
            <a:r>
              <a:rPr lang="en-US" sz="1400" b="1" i="0" dirty="0">
                <a:effectLst/>
              </a:rPr>
              <a:t>The Georgia Professional Standards Commission Educator Preparation Division, </a:t>
            </a:r>
          </a:p>
          <a:p>
            <a:pPr algn="ctr"/>
            <a:r>
              <a:rPr lang="en-US" sz="1400" b="1" i="0" dirty="0">
                <a:effectLst/>
              </a:rPr>
              <a:t>Georgia Association of Educational Leaders, </a:t>
            </a:r>
          </a:p>
          <a:p>
            <a:pPr algn="ctr"/>
            <a:r>
              <a:rPr lang="en-US" sz="1400" b="1" i="0" dirty="0">
                <a:effectLst/>
              </a:rPr>
              <a:t>Georgia Educational Leadership Faculty Association, </a:t>
            </a:r>
          </a:p>
          <a:p>
            <a:pPr algn="ctr"/>
            <a:r>
              <a:rPr lang="en-US" sz="1400" b="1" i="0" dirty="0">
                <a:effectLst/>
              </a:rPr>
              <a:t>Georgia Power Community and Economic Development, </a:t>
            </a:r>
          </a:p>
          <a:p>
            <a:pPr algn="ctr"/>
            <a:r>
              <a:rPr lang="en-US" sz="1400" b="1" i="0" dirty="0">
                <a:effectLst/>
              </a:rPr>
              <a:t>Georgia Field Directors Association, </a:t>
            </a:r>
          </a:p>
          <a:p>
            <a:pPr algn="ctr"/>
            <a:r>
              <a:rPr lang="en-US" sz="1400" b="1" i="0" dirty="0">
                <a:effectLst/>
              </a:rPr>
              <a:t>Georgia Assessment Directors Association, </a:t>
            </a:r>
          </a:p>
          <a:p>
            <a:pPr algn="ctr"/>
            <a:r>
              <a:rPr lang="en-US" sz="1400" b="1" i="0" dirty="0">
                <a:effectLst/>
              </a:rPr>
              <a:t>Georgia School Counselors Association, </a:t>
            </a:r>
          </a:p>
          <a:p>
            <a:pPr algn="ctr"/>
            <a:r>
              <a:rPr lang="en-US" sz="1400" b="1" i="0" dirty="0">
                <a:effectLst/>
              </a:rPr>
              <a:t>Student Support Team Association of Georgia, </a:t>
            </a:r>
          </a:p>
          <a:p>
            <a:pPr algn="ctr"/>
            <a:r>
              <a:rPr lang="en-US" sz="1400" b="1" i="0" dirty="0">
                <a:effectLst/>
              </a:rPr>
              <a:t>Georgia Association of School Personnel Administrators, </a:t>
            </a:r>
          </a:p>
          <a:p>
            <a:pPr algn="ctr"/>
            <a:r>
              <a:rPr lang="en-US" sz="1400" b="1" i="0" dirty="0">
                <a:effectLst/>
              </a:rPr>
              <a:t>Georgia Association of Curriculum and Instruction Supervisors, </a:t>
            </a:r>
          </a:p>
          <a:p>
            <a:pPr algn="ctr"/>
            <a:r>
              <a:rPr lang="en-US" sz="1400" b="1" i="0" dirty="0">
                <a:effectLst/>
              </a:rPr>
              <a:t>Georgia Association of Elementary School Principals, </a:t>
            </a:r>
          </a:p>
          <a:p>
            <a:pPr algn="ctr"/>
            <a:r>
              <a:rPr lang="en-US" sz="1400" b="1" i="0" dirty="0">
                <a:effectLst/>
              </a:rPr>
              <a:t>Georgia Association of Middle School Principals, </a:t>
            </a:r>
          </a:p>
          <a:p>
            <a:pPr algn="ctr"/>
            <a:r>
              <a:rPr lang="en-US" sz="1400" b="1" i="0" dirty="0">
                <a:effectLst/>
              </a:rPr>
              <a:t>Georgia Association of Secondary School Principals, </a:t>
            </a:r>
          </a:p>
          <a:p>
            <a:pPr algn="ctr"/>
            <a:r>
              <a:rPr lang="en-US" sz="1400" b="1" i="0" dirty="0">
                <a:effectLst/>
              </a:rPr>
              <a:t>Georgia School Superintendent Association, </a:t>
            </a:r>
          </a:p>
          <a:p>
            <a:pPr algn="ctr"/>
            <a:r>
              <a:rPr lang="en-US" sz="1400" b="1" i="0" dirty="0">
                <a:effectLst/>
              </a:rPr>
              <a:t>Georgia House Education Committee Members and/or Chair, and </a:t>
            </a:r>
          </a:p>
          <a:p>
            <a:pPr algn="ctr"/>
            <a:r>
              <a:rPr lang="en-US" sz="1400" b="1" i="0" dirty="0">
                <a:effectLst/>
              </a:rPr>
              <a:t>Georgia Senate Education and Youth Committee Members and/or Chair.</a:t>
            </a:r>
            <a:endParaRPr lang="en-US" sz="1400" b="1" dirty="0"/>
          </a:p>
          <a:p>
            <a:pPr marL="457200" indent="-4572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1412840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734207" y="147918"/>
            <a:ext cx="9427780" cy="5642314"/>
          </a:xfrm>
          <a:prstGeom prst="rect">
            <a:avLst/>
          </a:prstGeom>
          <a:noFill/>
        </p:spPr>
        <p:txBody>
          <a:bodyPr wrap="square" rtlCol="0">
            <a:spAutoFit/>
          </a:bodyPr>
          <a:lstStyle/>
          <a:p>
            <a:pPr algn="ctr"/>
            <a:r>
              <a:rPr lang="en-US" sz="4000" b="1" i="1" dirty="0">
                <a:solidFill>
                  <a:srgbClr val="0070C0"/>
                </a:solidFill>
                <a:latin typeface="Aldhabi" pitchFamily="2" charset="-78"/>
                <a:cs typeface="Aldhabi" pitchFamily="2" charset="-78"/>
              </a:rPr>
              <a:t>Environmental Data Continued…</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busy work</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Less tasks that don't impact the classroom</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Stop changing so fast, let us finish the drill</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Year round school &amp; 4-day workweek</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Bus for rural community after school community </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Longer lunch time </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School choice- quit one size fits all</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Project-based schools</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Same gender middle schools</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Permanent certified subs (higher pay)</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No capping of accumulation of sick days</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Start after labor day</a:t>
            </a:r>
          </a:p>
          <a:p>
            <a:pPr marL="2171700" lvl="4" indent="-342900">
              <a:lnSpc>
                <a:spcPct val="115000"/>
              </a:lnSpc>
              <a:buFont typeface="Arial" panose="020B0604020202020204" pitchFamily="34" charset="0"/>
              <a:buChar char="●"/>
            </a:pPr>
            <a:r>
              <a:rPr lang="en-US" sz="2000" i="1" u="none" strike="noStrike" dirty="0">
                <a:effectLst/>
                <a:ea typeface="Calibri" panose="020F0502020204030204" pitchFamily="34" charset="0"/>
                <a:cs typeface="Times New Roman" panose="02020603050405020304" pitchFamily="18" charset="0"/>
              </a:rPr>
              <a:t>Bring back home economics/adulting classes</a:t>
            </a:r>
          </a:p>
          <a:p>
            <a:pPr marL="2171700" lvl="4" indent="-342900">
              <a:lnSpc>
                <a:spcPct val="115000"/>
              </a:lnSpc>
              <a:buFont typeface="Arial" panose="020B0604020202020204" pitchFamily="34" charset="0"/>
              <a:buChar char="●"/>
            </a:pPr>
            <a:r>
              <a:rPr lang="en-US" sz="2000" i="1" dirty="0">
                <a:effectLst/>
                <a:ea typeface="Calibri" panose="020F0502020204030204" pitchFamily="34" charset="0"/>
                <a:cs typeface="Times New Roman" panose="02020603050405020304" pitchFamily="18" charset="0"/>
              </a:rPr>
              <a:t>Training for conflict resolution (teacher/parent) (teacher/student)</a:t>
            </a:r>
          </a:p>
        </p:txBody>
      </p:sp>
    </p:spTree>
    <p:extLst>
      <p:ext uri="{BB962C8B-B14F-4D97-AF65-F5344CB8AC3E}">
        <p14:creationId xmlns:p14="http://schemas.microsoft.com/office/powerpoint/2010/main" val="163092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597572" y="147918"/>
            <a:ext cx="9648497" cy="5841279"/>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Shifts</a:t>
            </a:r>
          </a:p>
          <a:p>
            <a:pPr marL="1714500" lvl="3" indent="-342900">
              <a:lnSpc>
                <a:spcPct val="115000"/>
              </a:lnSpc>
              <a:buFont typeface="Arial" panose="020B0604020202020204" pitchFamily="34" charset="0"/>
              <a:buChar char="●"/>
            </a:pPr>
            <a:r>
              <a:rPr lang="en-US" sz="2400" u="none" strike="noStrike" dirty="0">
                <a:effectLst/>
                <a:ea typeface="Calibri" panose="020F0502020204030204" pitchFamily="34" charset="0"/>
                <a:cs typeface="Aldhabi" pitchFamily="2" charset="-78"/>
              </a:rPr>
              <a:t>The American Association of School </a:t>
            </a:r>
            <a:r>
              <a:rPr lang="en-US" sz="2400" b="1" i="1" u="sng" strike="noStrike" dirty="0">
                <a:solidFill>
                  <a:srgbClr val="C00000"/>
                </a:solidFill>
                <a:effectLst/>
                <a:ea typeface="Calibri" panose="020F0502020204030204" pitchFamily="34" charset="0"/>
                <a:cs typeface="Aldhabi" pitchFamily="2" charset="-78"/>
              </a:rPr>
              <a:t>Personnel Administrators </a:t>
            </a:r>
          </a:p>
          <a:p>
            <a:pPr lvl="3">
              <a:lnSpc>
                <a:spcPct val="115000"/>
              </a:lnSpc>
            </a:pPr>
            <a:r>
              <a:rPr lang="en-US" sz="2400" b="1" i="1" dirty="0">
                <a:solidFill>
                  <a:srgbClr val="C00000"/>
                </a:solidFill>
                <a:ea typeface="Calibri" panose="020F0502020204030204" pitchFamily="34" charset="0"/>
                <a:cs typeface="Aldhabi" pitchFamily="2" charset="-78"/>
              </a:rPr>
              <a:t>	</a:t>
            </a:r>
            <a:r>
              <a:rPr lang="en-US" sz="2400" b="1" i="1" u="sng" strike="noStrike" dirty="0">
                <a:solidFill>
                  <a:srgbClr val="C00000"/>
                </a:solidFill>
                <a:effectLst/>
                <a:ea typeface="Calibri" panose="020F0502020204030204" pitchFamily="34" charset="0"/>
                <a:cs typeface="Aldhabi" pitchFamily="2" charset="-78"/>
              </a:rPr>
              <a:t>identify five shifts</a:t>
            </a:r>
            <a:r>
              <a:rPr lang="en-US" sz="2400" u="none" strike="noStrike" dirty="0">
                <a:effectLst/>
                <a:ea typeface="Calibri" panose="020F0502020204030204" pitchFamily="34" charset="0"/>
                <a:cs typeface="Aldhabi" pitchFamily="2" charset="-78"/>
              </a:rPr>
              <a:t> that need to occur to fix the teacher 	pipeline.</a:t>
            </a:r>
            <a:r>
              <a:rPr lang="en-US" sz="2400" u="none" strike="noStrike" baseline="30000" dirty="0">
                <a:effectLst/>
                <a:ea typeface="Calibri" panose="020F0502020204030204" pitchFamily="34" charset="0"/>
                <a:cs typeface="Aldhabi" pitchFamily="2" charset="-78"/>
                <a:hlinkClick r:id="" action="ppaction://noaction">
                  <a:extLst>
                    <a:ext uri="{A12FA001-AC4F-418D-AE19-62706E023703}">
                      <ahyp:hlinkClr xmlns:ahyp="http://schemas.microsoft.com/office/drawing/2018/hyperlinkcolor" val="tx"/>
                    </a:ext>
                  </a:extLst>
                </a:hlinkClick>
              </a:rPr>
              <a:t>3</a:t>
            </a:r>
            <a:endParaRPr lang="en-US" sz="2400" u="none" strike="noStrike" baseline="30000" dirty="0">
              <a:effectLst/>
              <a:ea typeface="Calibri" panose="020F0502020204030204" pitchFamily="34" charset="0"/>
              <a:cs typeface="Aldhabi" pitchFamily="2" charset="-78"/>
            </a:endParaRPr>
          </a:p>
          <a:p>
            <a:pPr marL="1714500" lvl="3" indent="-342900">
              <a:lnSpc>
                <a:spcPct val="115000"/>
              </a:lnSpc>
              <a:buFont typeface="Arial" panose="020B0604020202020204" pitchFamily="34" charset="0"/>
              <a:buChar char="●"/>
            </a:pPr>
            <a:r>
              <a:rPr lang="en-US" sz="2400" dirty="0">
                <a:ea typeface="Calibri" panose="020F0502020204030204" pitchFamily="34" charset="0"/>
                <a:cs typeface="Aldhabi" pitchFamily="2" charset="-78"/>
              </a:rPr>
              <a:t>This document was presented at the 2</a:t>
            </a:r>
            <a:r>
              <a:rPr lang="en-US" sz="2400" baseline="30000" dirty="0">
                <a:ea typeface="Calibri" panose="020F0502020204030204" pitchFamily="34" charset="0"/>
                <a:cs typeface="Aldhabi" pitchFamily="2" charset="-78"/>
              </a:rPr>
              <a:t>nd</a:t>
            </a:r>
            <a:r>
              <a:rPr lang="en-US" sz="2400" dirty="0">
                <a:ea typeface="Calibri" panose="020F0502020204030204" pitchFamily="34" charset="0"/>
                <a:cs typeface="Aldhabi" pitchFamily="2" charset="-78"/>
              </a:rPr>
              <a:t> Annual National Educator Shortage Summit, January 19-20, 2023.</a:t>
            </a:r>
          </a:p>
          <a:p>
            <a:pPr marL="1714500" lvl="3" indent="-342900">
              <a:lnSpc>
                <a:spcPct val="115000"/>
              </a:lnSpc>
              <a:buFont typeface="Arial" panose="020B0604020202020204" pitchFamily="34" charset="0"/>
              <a:buChar char="●"/>
            </a:pPr>
            <a:r>
              <a:rPr lang="en-US" sz="2400" u="none" strike="noStrike" dirty="0">
                <a:effectLst/>
                <a:ea typeface="Calibri" panose="020F0502020204030204" pitchFamily="34" charset="0"/>
                <a:cs typeface="Aldhabi" pitchFamily="2" charset="-78"/>
              </a:rPr>
              <a:t>The white paper was designed to move beyond “surface level responses to examine deeper, systematic issues that contribute to mismatches between educator supply and demand.”</a:t>
            </a:r>
            <a:r>
              <a:rPr lang="en-US" sz="2400" u="none" strike="noStrike" baseline="30000" dirty="0">
                <a:effectLst/>
                <a:ea typeface="Calibri" panose="020F0502020204030204" pitchFamily="34" charset="0"/>
                <a:cs typeface="Aldhabi" pitchFamily="2" charset="-78"/>
                <a:hlinkClick r:id="" action="ppaction://noaction">
                  <a:extLst>
                    <a:ext uri="{A12FA001-AC4F-418D-AE19-62706E023703}">
                      <ahyp:hlinkClr xmlns:ahyp="http://schemas.microsoft.com/office/drawing/2018/hyperlinkcolor" val="tx"/>
                    </a:ext>
                  </a:extLst>
                </a:hlinkClick>
              </a:rPr>
              <a:t>4</a:t>
            </a:r>
            <a:r>
              <a:rPr lang="en-US" sz="2400" u="none" strike="noStrike" dirty="0">
                <a:effectLst/>
                <a:ea typeface="Calibri" panose="020F0502020204030204" pitchFamily="34" charset="0"/>
                <a:cs typeface="Aldhabi" pitchFamily="2" charset="-78"/>
              </a:rPr>
              <a:t> </a:t>
            </a:r>
          </a:p>
          <a:p>
            <a:pPr marL="1714500" lvl="3" indent="-342900">
              <a:lnSpc>
                <a:spcPct val="115000"/>
              </a:lnSpc>
              <a:buFont typeface="Arial" panose="020B0604020202020204" pitchFamily="34" charset="0"/>
              <a:buChar char="●"/>
            </a:pPr>
            <a:r>
              <a:rPr lang="en-US" sz="2400" i="1" u="sng" dirty="0">
                <a:solidFill>
                  <a:srgbClr val="C00000"/>
                </a:solidFill>
                <a:ea typeface="Calibri" panose="020F0502020204030204" pitchFamily="34" charset="0"/>
                <a:cs typeface="Aldhabi" pitchFamily="2" charset="-78"/>
              </a:rPr>
              <a:t>The shifts coincide with data collected from the GACTE study</a:t>
            </a:r>
            <a:r>
              <a:rPr lang="en-US" sz="2400" dirty="0">
                <a:ea typeface="Calibri" panose="020F0502020204030204" pitchFamily="34" charset="0"/>
                <a:cs typeface="Aldhabi" pitchFamily="2" charset="-78"/>
              </a:rPr>
              <a:t>.</a:t>
            </a:r>
          </a:p>
          <a:p>
            <a:pPr marL="1714500" lvl="3" indent="-342900">
              <a:lnSpc>
                <a:spcPct val="115000"/>
              </a:lnSpc>
              <a:buFont typeface="Arial" panose="020B0604020202020204" pitchFamily="34" charset="0"/>
              <a:buChar char="●"/>
            </a:pPr>
            <a:r>
              <a:rPr lang="en-US" sz="2400" u="none" strike="noStrike" dirty="0">
                <a:effectLst/>
                <a:ea typeface="Calibri" panose="020F0502020204030204" pitchFamily="34" charset="0"/>
                <a:cs typeface="Aldhabi" pitchFamily="2" charset="-78"/>
              </a:rPr>
              <a:t>The following slides briefly describe the study and Georgia implications.</a:t>
            </a:r>
          </a:p>
        </p:txBody>
      </p:sp>
    </p:spTree>
    <p:extLst>
      <p:ext uri="{BB962C8B-B14F-4D97-AF65-F5344CB8AC3E}">
        <p14:creationId xmlns:p14="http://schemas.microsoft.com/office/powerpoint/2010/main" val="3463698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304800" y="147918"/>
            <a:ext cx="12313024" cy="6678751"/>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Shift 1</a:t>
            </a:r>
          </a:p>
          <a:p>
            <a:pPr marL="1714500" lvl="3" indent="-342900">
              <a:buFont typeface="Arial" panose="020B0604020202020204" pitchFamily="34" charset="0"/>
              <a:buChar char="•"/>
            </a:pPr>
            <a:r>
              <a:rPr lang="en-US" sz="2000" i="1" dirty="0"/>
              <a:t>Traditional Call to Action: </a:t>
            </a:r>
            <a:r>
              <a:rPr lang="en-US" sz="2000" b="1" i="1" u="sng" dirty="0">
                <a:solidFill>
                  <a:srgbClr val="C00000"/>
                </a:solidFill>
              </a:rPr>
              <a:t>“Create pathways to careers in education” </a:t>
            </a:r>
          </a:p>
          <a:p>
            <a:pPr marL="1714500" lvl="3" indent="-342900">
              <a:buFont typeface="Arial" panose="020B0604020202020204" pitchFamily="34" charset="0"/>
              <a:buChar char="•"/>
            </a:pPr>
            <a:r>
              <a:rPr lang="en-US" sz="2000" i="1" dirty="0"/>
              <a:t>Comprehensive &amp; Systematic Shift</a:t>
            </a:r>
            <a:r>
              <a:rPr lang="en-US" sz="2000" dirty="0"/>
              <a:t>: “Reduce barriers to careers in education while preserving standards of excellence.”</a:t>
            </a:r>
          </a:p>
          <a:p>
            <a:pPr marL="1714500" lvl="3" indent="-342900">
              <a:buFont typeface="Arial" panose="020B0604020202020204" pitchFamily="34" charset="0"/>
              <a:buChar char="•"/>
            </a:pPr>
            <a:r>
              <a:rPr lang="en-US" sz="2000" b="1" dirty="0"/>
              <a:t>State-Level Actions</a:t>
            </a:r>
          </a:p>
          <a:p>
            <a:pPr marL="2171700" lvl="4" indent="-342900">
              <a:buFont typeface="Arial" panose="020B0604020202020204" pitchFamily="34" charset="0"/>
              <a:buChar char="•"/>
            </a:pPr>
            <a:r>
              <a:rPr lang="en-US" sz="2000" dirty="0"/>
              <a:t>Provide funding for things like grow your own programs and compensation during preparation programs.</a:t>
            </a:r>
          </a:p>
          <a:p>
            <a:pPr marL="2171700" lvl="4" indent="-342900">
              <a:buFont typeface="Arial" panose="020B0604020202020204" pitchFamily="34" charset="0"/>
              <a:buChar char="•"/>
            </a:pPr>
            <a:r>
              <a:rPr lang="en-US" sz="2000" dirty="0"/>
              <a:t>Ensure statewide educator data related to shortages and surpluses is accurate </a:t>
            </a:r>
          </a:p>
          <a:p>
            <a:pPr lvl="4"/>
            <a:r>
              <a:rPr lang="en-US" sz="2000" dirty="0"/>
              <a:t>	(e.g. content areas, rural versus urban).</a:t>
            </a:r>
          </a:p>
          <a:p>
            <a:pPr marL="2171700" lvl="4" indent="-342900">
              <a:buFont typeface="Arial" panose="020B0604020202020204" pitchFamily="34" charset="0"/>
              <a:buChar char="•"/>
            </a:pPr>
            <a:r>
              <a:rPr lang="en-US" sz="2000" dirty="0"/>
              <a:t>Permit alternatives to demonstrate competency for certification. </a:t>
            </a:r>
            <a:r>
              <a:rPr lang="en-US" sz="2000" b="1" i="1" u="sng" dirty="0">
                <a:solidFill>
                  <a:srgbClr val="C00000"/>
                </a:solidFill>
              </a:rPr>
              <a:t>(GACTE Paid Internship Initiative)</a:t>
            </a:r>
          </a:p>
          <a:p>
            <a:pPr marL="2171700" lvl="4" indent="-342900">
              <a:buFont typeface="Arial" panose="020B0604020202020204" pitchFamily="34" charset="0"/>
              <a:buChar char="•"/>
            </a:pPr>
            <a:r>
              <a:rPr lang="en-US" sz="2000" dirty="0"/>
              <a:t>Provide funding for teachers to increase certification areas.</a:t>
            </a:r>
            <a:r>
              <a:rPr lang="en-US" sz="2000" b="1" i="1" u="sng" dirty="0">
                <a:solidFill>
                  <a:srgbClr val="C00000"/>
                </a:solidFill>
              </a:rPr>
              <a:t> (GACTE Paid Internship Initiative)</a:t>
            </a:r>
            <a:endParaRPr lang="en-US" sz="2000" dirty="0"/>
          </a:p>
          <a:p>
            <a:pPr marL="2171700" lvl="4" indent="-342900">
              <a:buFont typeface="Arial" panose="020B0604020202020204" pitchFamily="34" charset="0"/>
              <a:buChar char="•"/>
            </a:pPr>
            <a:r>
              <a:rPr lang="en-US" sz="2000" dirty="0"/>
              <a:t>Increase reciprocity options with other states.</a:t>
            </a:r>
          </a:p>
          <a:p>
            <a:pPr marL="1714500" lvl="3" indent="-342900">
              <a:buFont typeface="Arial" panose="020B0604020202020204" pitchFamily="34" charset="0"/>
              <a:buChar char="•"/>
            </a:pPr>
            <a:r>
              <a:rPr lang="en-US" sz="2000" b="1" dirty="0"/>
              <a:t>Associations and Nonprofits</a:t>
            </a:r>
          </a:p>
          <a:p>
            <a:pPr marL="2171700" lvl="4" indent="-342900">
              <a:buFont typeface="Arial" panose="020B0604020202020204" pitchFamily="34" charset="0"/>
              <a:buChar char="•"/>
            </a:pPr>
            <a:r>
              <a:rPr lang="en-US" sz="2000" dirty="0"/>
              <a:t>Advocate for changes to the licensure process that increase equity and access while maintaining standards. </a:t>
            </a:r>
            <a:r>
              <a:rPr lang="en-US" sz="2000" b="1" i="1" u="sng" dirty="0">
                <a:solidFill>
                  <a:srgbClr val="C00000"/>
                </a:solidFill>
              </a:rPr>
              <a:t>(GACTE Paid Internship Initiative)</a:t>
            </a:r>
            <a:endParaRPr lang="en-US" sz="2000" dirty="0"/>
          </a:p>
          <a:p>
            <a:pPr marL="2171700" lvl="4" indent="-342900">
              <a:buFont typeface="Arial" panose="020B0604020202020204" pitchFamily="34" charset="0"/>
              <a:buChar char="•"/>
            </a:pPr>
            <a:r>
              <a:rPr lang="en-US" sz="2000" dirty="0"/>
              <a:t>Host bootcamps to assist candidates in licensure and prepare them for </a:t>
            </a:r>
          </a:p>
          <a:p>
            <a:pPr lvl="4"/>
            <a:r>
              <a:rPr lang="en-US" sz="2000" dirty="0"/>
              <a:t>	programs (e.g. GACE prep).</a:t>
            </a:r>
          </a:p>
        </p:txBody>
      </p:sp>
    </p:spTree>
    <p:extLst>
      <p:ext uri="{BB962C8B-B14F-4D97-AF65-F5344CB8AC3E}">
        <p14:creationId xmlns:p14="http://schemas.microsoft.com/office/powerpoint/2010/main" val="383125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74812" y="147918"/>
            <a:ext cx="11833412" cy="5632311"/>
          </a:xfrm>
          <a:prstGeom prst="rect">
            <a:avLst/>
          </a:prstGeom>
          <a:noFill/>
        </p:spPr>
        <p:txBody>
          <a:bodyPr wrap="square" rtlCol="0">
            <a:spAutoFit/>
          </a:bodyPr>
          <a:lstStyle/>
          <a:p>
            <a:pPr algn="ctr"/>
            <a:r>
              <a:rPr lang="en-US" sz="4000" b="1" i="1" dirty="0">
                <a:solidFill>
                  <a:schemeClr val="accent1">
                    <a:lumMod val="75000"/>
                  </a:schemeClr>
                </a:solidFill>
                <a:latin typeface="Aldhabi" pitchFamily="2" charset="-78"/>
                <a:cs typeface="Aldhabi" pitchFamily="2" charset="-78"/>
              </a:rPr>
              <a:t>Shift 1 Continued…</a:t>
            </a:r>
          </a:p>
          <a:p>
            <a:pPr marL="1714500" lvl="3" indent="-342900">
              <a:buFont typeface="Arial" panose="020B0604020202020204" pitchFamily="34" charset="0"/>
              <a:buChar char="•"/>
            </a:pPr>
            <a:r>
              <a:rPr lang="en-US" sz="2000" b="1" dirty="0"/>
              <a:t>Preparation Programs</a:t>
            </a:r>
          </a:p>
          <a:p>
            <a:pPr marL="2171700" lvl="4" indent="-342900">
              <a:buFont typeface="Arial" panose="020B0604020202020204" pitchFamily="34" charset="0"/>
              <a:buChar char="•"/>
            </a:pPr>
            <a:r>
              <a:rPr lang="en-US" sz="2000" dirty="0"/>
              <a:t>Create new pathways from technical colleges to four-year colleges.</a:t>
            </a:r>
          </a:p>
          <a:p>
            <a:pPr marL="2171700" lvl="4" indent="-342900">
              <a:buFont typeface="Arial" panose="020B0604020202020204" pitchFamily="34" charset="0"/>
              <a:buChar char="•"/>
            </a:pPr>
            <a:r>
              <a:rPr lang="en-US" sz="2000" dirty="0"/>
              <a:t>Drive donations for scholarships.</a:t>
            </a:r>
          </a:p>
          <a:p>
            <a:pPr marL="2171700" lvl="4" indent="-342900">
              <a:buFont typeface="Arial" panose="020B0604020202020204" pitchFamily="34" charset="0"/>
              <a:buChar char="•"/>
            </a:pPr>
            <a:r>
              <a:rPr lang="en-US" sz="2000" dirty="0"/>
              <a:t>Offer flexible scheduling options.</a:t>
            </a:r>
          </a:p>
          <a:p>
            <a:pPr marL="2171700" lvl="4" indent="-342900">
              <a:buFont typeface="Arial" panose="020B0604020202020204" pitchFamily="34" charset="0"/>
              <a:buChar char="•"/>
            </a:pPr>
            <a:r>
              <a:rPr lang="en-US" sz="2000" dirty="0"/>
              <a:t>Update curriculum to meet current needs.</a:t>
            </a:r>
          </a:p>
          <a:p>
            <a:pPr marL="2171700" lvl="4" indent="-342900">
              <a:buFont typeface="Arial" panose="020B0604020202020204" pitchFamily="34" charset="0"/>
              <a:buChar char="•"/>
            </a:pPr>
            <a:r>
              <a:rPr lang="en-US" sz="2000" dirty="0"/>
              <a:t>Publicize shortage areas and surplus areas and council students into shortage areas. </a:t>
            </a:r>
            <a:r>
              <a:rPr lang="en-US" sz="2000" b="1" i="1" u="sng" dirty="0">
                <a:solidFill>
                  <a:srgbClr val="C00000"/>
                </a:solidFill>
              </a:rPr>
              <a:t>(GACTE Paid Internship Initiative)</a:t>
            </a:r>
            <a:endParaRPr lang="en-US" sz="2000" dirty="0"/>
          </a:p>
          <a:p>
            <a:pPr marL="1714500" lvl="3" indent="-342900">
              <a:buFont typeface="Arial" panose="020B0604020202020204" pitchFamily="34" charset="0"/>
              <a:buChar char="•"/>
            </a:pPr>
            <a:r>
              <a:rPr lang="en-US" sz="2000" b="1" dirty="0"/>
              <a:t>K-12 Districts and Educational Organizations</a:t>
            </a:r>
          </a:p>
          <a:p>
            <a:pPr marL="2171700" lvl="4" indent="-342900">
              <a:buFont typeface="Arial" panose="020B0604020202020204" pitchFamily="34" charset="0"/>
              <a:buChar char="•"/>
            </a:pPr>
            <a:r>
              <a:rPr lang="en-US" sz="2000" dirty="0"/>
              <a:t>Provide career counseling for future educators so they understand the high demand and the benefits.</a:t>
            </a:r>
          </a:p>
          <a:p>
            <a:pPr marL="2171700" lvl="4" indent="-342900">
              <a:buFont typeface="Arial" panose="020B0604020202020204" pitchFamily="34" charset="0"/>
              <a:buChar char="•"/>
            </a:pPr>
            <a:r>
              <a:rPr lang="en-US" sz="2000" dirty="0"/>
              <a:t>Assist employees in applying for loan forgiveness or scholarships to increase certification areas that are needed.</a:t>
            </a:r>
          </a:p>
          <a:p>
            <a:pPr marL="2171700" lvl="4" indent="-342900">
              <a:buFont typeface="Arial" panose="020B0604020202020204" pitchFamily="34" charset="0"/>
              <a:buChar char="•"/>
            </a:pPr>
            <a:r>
              <a:rPr lang="en-US" sz="2000" dirty="0"/>
              <a:t>Guarantee positions to prospective educators who complete their clinical experiences in that district.</a:t>
            </a:r>
          </a:p>
          <a:p>
            <a:pPr marL="2171700" lvl="4" indent="-342900">
              <a:buFont typeface="Arial" panose="020B0604020202020204" pitchFamily="34" charset="0"/>
              <a:buChar char="•"/>
            </a:pPr>
            <a:r>
              <a:rPr lang="en-US" sz="2000" dirty="0"/>
              <a:t>Offer part-time positions and flexible staffing. </a:t>
            </a:r>
            <a:r>
              <a:rPr lang="en-US" sz="2000" b="1" i="1" u="sng" dirty="0">
                <a:solidFill>
                  <a:srgbClr val="C00000"/>
                </a:solidFill>
              </a:rPr>
              <a:t>(GACTE Paid Internship Initiative)</a:t>
            </a:r>
            <a:endParaRPr lang="en-US" sz="2000" dirty="0"/>
          </a:p>
          <a:p>
            <a:pPr marL="2171700" lvl="4" indent="-342900">
              <a:buFont typeface="Arial" panose="020B0604020202020204" pitchFamily="34" charset="0"/>
              <a:buChar char="•"/>
            </a:pPr>
            <a:r>
              <a:rPr lang="en-US" sz="2000" dirty="0"/>
              <a:t>Provide tutoring for passing licensure exams.</a:t>
            </a:r>
          </a:p>
        </p:txBody>
      </p:sp>
    </p:spTree>
    <p:extLst>
      <p:ext uri="{BB962C8B-B14F-4D97-AF65-F5344CB8AC3E}">
        <p14:creationId xmlns:p14="http://schemas.microsoft.com/office/powerpoint/2010/main" val="740288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79294" y="163158"/>
            <a:ext cx="11833412" cy="6001643"/>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Shift 2</a:t>
            </a:r>
          </a:p>
          <a:p>
            <a:pPr marL="1714500" lvl="3" indent="-342900">
              <a:buFont typeface="Arial" panose="020B0604020202020204" pitchFamily="34" charset="0"/>
              <a:buChar char="•"/>
            </a:pPr>
            <a:r>
              <a:rPr lang="en-US" sz="2000" i="1" dirty="0"/>
              <a:t>Traditional Call to Action</a:t>
            </a:r>
            <a:r>
              <a:rPr lang="en-US" sz="2000" dirty="0"/>
              <a:t>: </a:t>
            </a:r>
            <a:r>
              <a:rPr lang="en-US" sz="2000" b="1" i="1" u="sng" dirty="0">
                <a:solidFill>
                  <a:srgbClr val="C00000"/>
                </a:solidFill>
              </a:rPr>
              <a:t>“Provide educators with more resources” </a:t>
            </a:r>
          </a:p>
          <a:p>
            <a:pPr marL="1714500" lvl="3" indent="-342900">
              <a:buFont typeface="Arial" panose="020B0604020202020204" pitchFamily="34" charset="0"/>
              <a:buChar char="•"/>
            </a:pPr>
            <a:r>
              <a:rPr lang="en-US" sz="2000" i="1" dirty="0"/>
              <a:t>Comprehensive &amp; Systematic Shift</a:t>
            </a:r>
            <a:r>
              <a:rPr lang="en-US" sz="2000" dirty="0"/>
              <a:t>: “Design comprehensive human capital management systems”</a:t>
            </a:r>
          </a:p>
          <a:p>
            <a:pPr marL="1714500" lvl="3" indent="-342900">
              <a:buFont typeface="Arial" panose="020B0604020202020204" pitchFamily="34" charset="0"/>
              <a:buChar char="•"/>
            </a:pPr>
            <a:r>
              <a:rPr lang="en-US" sz="2000" b="1" dirty="0"/>
              <a:t>State Officials</a:t>
            </a:r>
          </a:p>
          <a:p>
            <a:pPr marL="2171700" lvl="4" indent="-342900">
              <a:buFont typeface="Arial" panose="020B0604020202020204" pitchFamily="34" charset="0"/>
              <a:buChar char="•"/>
            </a:pPr>
            <a:r>
              <a:rPr lang="en-US" sz="2000" dirty="0"/>
              <a:t>Increase administrators and teachers of color.</a:t>
            </a:r>
          </a:p>
          <a:p>
            <a:pPr marL="2171700" lvl="4" indent="-342900">
              <a:buFont typeface="Arial" panose="020B0604020202020204" pitchFamily="34" charset="0"/>
              <a:buChar char="•"/>
            </a:pPr>
            <a:r>
              <a:rPr lang="en-US" sz="2000" dirty="0"/>
              <a:t>Assist education leaders in understanding and using data to improve educator recruitment and retention.</a:t>
            </a:r>
            <a:r>
              <a:rPr lang="en-US" sz="2000" b="1" i="1" u="sng" dirty="0">
                <a:solidFill>
                  <a:srgbClr val="C00000"/>
                </a:solidFill>
              </a:rPr>
              <a:t> (GACTE Longitudinal Study)</a:t>
            </a:r>
          </a:p>
          <a:p>
            <a:pPr marL="2171700" lvl="4" indent="-342900">
              <a:buFont typeface="Arial" panose="020B0604020202020204" pitchFamily="34" charset="0"/>
              <a:buChar char="•"/>
            </a:pPr>
            <a:r>
              <a:rPr lang="en-US" sz="2000" dirty="0"/>
              <a:t>Help connect job seekers with jobs open in the state.</a:t>
            </a:r>
          </a:p>
          <a:p>
            <a:pPr marL="2171700" lvl="4" indent="-342900">
              <a:buFont typeface="Arial" panose="020B0604020202020204" pitchFamily="34" charset="0"/>
              <a:buChar char="•"/>
            </a:pPr>
            <a:r>
              <a:rPr lang="en-US" sz="2000" dirty="0"/>
              <a:t>Expand mentoring networks. </a:t>
            </a:r>
          </a:p>
          <a:p>
            <a:pPr marL="2171700" lvl="4" indent="-342900">
              <a:buFont typeface="Arial" panose="020B0604020202020204" pitchFamily="34" charset="0"/>
              <a:buChar char="•"/>
            </a:pPr>
            <a:r>
              <a:rPr lang="en-US" sz="2000" dirty="0"/>
              <a:t>Help districts understand how to use federal and state funds to support recruitment and retention. </a:t>
            </a:r>
            <a:r>
              <a:rPr lang="en-US" sz="2000" b="1" i="1" u="sng" dirty="0">
                <a:solidFill>
                  <a:srgbClr val="C00000"/>
                </a:solidFill>
              </a:rPr>
              <a:t>(GACTE Paid Internship Initiative)</a:t>
            </a:r>
            <a:endParaRPr lang="en-US" sz="2000" dirty="0"/>
          </a:p>
          <a:p>
            <a:pPr marL="1714500" lvl="3" indent="-342900">
              <a:buFont typeface="Arial" panose="020B0604020202020204" pitchFamily="34" charset="0"/>
              <a:buChar char="•"/>
            </a:pPr>
            <a:r>
              <a:rPr lang="en-US" sz="2000" b="1" dirty="0"/>
              <a:t>Associations and Nonprofits</a:t>
            </a:r>
          </a:p>
          <a:p>
            <a:pPr marL="2171700" lvl="4" indent="-342900">
              <a:buFont typeface="Arial" panose="020B0604020202020204" pitchFamily="34" charset="0"/>
              <a:buChar char="•"/>
            </a:pPr>
            <a:r>
              <a:rPr lang="en-US" sz="2000" dirty="0"/>
              <a:t>Assist with leveraging national and state datasets to inform recruitment and retention strategies. </a:t>
            </a:r>
            <a:r>
              <a:rPr lang="en-US" sz="2000" b="1" i="1" u="sng" dirty="0">
                <a:solidFill>
                  <a:srgbClr val="C00000"/>
                </a:solidFill>
              </a:rPr>
              <a:t>(GACTE Longitudinal Study)</a:t>
            </a:r>
          </a:p>
          <a:p>
            <a:pPr marL="2171700" lvl="4" indent="-342900">
              <a:buFont typeface="Arial" panose="020B0604020202020204" pitchFamily="34" charset="0"/>
              <a:buChar char="•"/>
            </a:pPr>
            <a:r>
              <a:rPr lang="en-US" sz="2000" dirty="0"/>
              <a:t>Provide professional development that informs human capital leaders on how to attract and retain talent.  </a:t>
            </a:r>
          </a:p>
          <a:p>
            <a:pPr marL="2171700" lvl="4" indent="-342900">
              <a:buFont typeface="Arial" panose="020B0604020202020204" pitchFamily="34" charset="0"/>
              <a:buChar char="•"/>
            </a:pPr>
            <a:r>
              <a:rPr lang="en-US" sz="2000" dirty="0"/>
              <a:t>Help connect job seekers with jobs open in the state.</a:t>
            </a:r>
          </a:p>
        </p:txBody>
      </p:sp>
    </p:spTree>
    <p:extLst>
      <p:ext uri="{BB962C8B-B14F-4D97-AF65-F5344CB8AC3E}">
        <p14:creationId xmlns:p14="http://schemas.microsoft.com/office/powerpoint/2010/main" val="37651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87630" y="0"/>
            <a:ext cx="10811598" cy="5632311"/>
          </a:xfrm>
          <a:prstGeom prst="rect">
            <a:avLst/>
          </a:prstGeom>
          <a:noFill/>
        </p:spPr>
        <p:txBody>
          <a:bodyPr wrap="square" rtlCol="0">
            <a:spAutoFit/>
          </a:bodyPr>
          <a:lstStyle/>
          <a:p>
            <a:pPr algn="ctr"/>
            <a:r>
              <a:rPr lang="en-US" sz="4000" b="1" i="1" dirty="0">
                <a:solidFill>
                  <a:schemeClr val="accent1">
                    <a:lumMod val="75000"/>
                  </a:schemeClr>
                </a:solidFill>
                <a:latin typeface="Aldhabi" pitchFamily="2" charset="-78"/>
                <a:cs typeface="Aldhabi" pitchFamily="2" charset="-78"/>
              </a:rPr>
              <a:t>Shift 2 Continued…</a:t>
            </a:r>
          </a:p>
          <a:p>
            <a:pPr marL="1714500" lvl="3" indent="-342900">
              <a:buFont typeface="Arial" panose="020B0604020202020204" pitchFamily="34" charset="0"/>
              <a:buChar char="•"/>
            </a:pPr>
            <a:r>
              <a:rPr lang="en-US" sz="2000" b="1" dirty="0"/>
              <a:t>Preparation Programs</a:t>
            </a:r>
          </a:p>
          <a:p>
            <a:pPr marL="2171700" lvl="4" indent="-342900">
              <a:buFont typeface="Arial" panose="020B0604020202020204" pitchFamily="34" charset="0"/>
              <a:buChar char="•"/>
            </a:pPr>
            <a:r>
              <a:rPr lang="en-US" sz="2000" dirty="0"/>
              <a:t>Partner with districts to provide courses and professional development opportunities for administrators in the areas of talent management, leadership, and human resource management. </a:t>
            </a:r>
            <a:r>
              <a:rPr lang="en-US" sz="2000" b="1" i="1" u="sng" dirty="0">
                <a:solidFill>
                  <a:srgbClr val="C00000"/>
                </a:solidFill>
              </a:rPr>
              <a:t>(GACTE Paid Internship Initiative)</a:t>
            </a:r>
            <a:endParaRPr lang="en-US" sz="2000" dirty="0"/>
          </a:p>
          <a:p>
            <a:pPr marL="2171700" lvl="4" indent="-342900">
              <a:buFont typeface="Arial" panose="020B0604020202020204" pitchFamily="34" charset="0"/>
              <a:buChar char="•"/>
            </a:pPr>
            <a:r>
              <a:rPr lang="en-US" sz="2000" dirty="0"/>
              <a:t>Ensure </a:t>
            </a:r>
            <a:r>
              <a:rPr lang="en-US" sz="2000" i="0" dirty="0">
                <a:effectLst/>
              </a:rPr>
              <a:t>Human Capital Leaders in Education (HCLE) standards are included on preparation programs (not currently in PSC rule).</a:t>
            </a:r>
          </a:p>
          <a:p>
            <a:pPr marL="2171700" lvl="4" indent="-342900">
              <a:buFont typeface="Arial" panose="020B0604020202020204" pitchFamily="34" charset="0"/>
              <a:buChar char="•"/>
            </a:pPr>
            <a:r>
              <a:rPr lang="en-US" sz="2000" dirty="0"/>
              <a:t>Look for opportunities to expand the amount of time that candidates spend in the field before certification. </a:t>
            </a:r>
            <a:r>
              <a:rPr lang="en-US" sz="2000" b="1" i="1" u="sng" dirty="0">
                <a:solidFill>
                  <a:srgbClr val="C00000"/>
                </a:solidFill>
              </a:rPr>
              <a:t>(GACTE Paid Internship Initiative)</a:t>
            </a:r>
            <a:endParaRPr lang="en-US" sz="2000" dirty="0"/>
          </a:p>
          <a:p>
            <a:pPr marL="2171700" lvl="4" indent="-342900">
              <a:buFont typeface="Arial" panose="020B0604020202020204" pitchFamily="34" charset="0"/>
              <a:buChar char="•"/>
            </a:pPr>
            <a:r>
              <a:rPr lang="en-US" sz="2000" dirty="0"/>
              <a:t>Explore paid internships for up to two years.</a:t>
            </a:r>
          </a:p>
          <a:p>
            <a:pPr marL="1714500" lvl="3" indent="-342900">
              <a:buFont typeface="Arial" panose="020B0604020202020204" pitchFamily="34" charset="0"/>
              <a:buChar char="•"/>
            </a:pPr>
            <a:r>
              <a:rPr lang="en-US" sz="2000" b="1" dirty="0"/>
              <a:t>PK-12 Districts and Educational Organizations</a:t>
            </a:r>
          </a:p>
          <a:p>
            <a:pPr marL="2171700" lvl="4" indent="-342900">
              <a:buFont typeface="Arial" panose="020B0604020202020204" pitchFamily="34" charset="0"/>
              <a:buChar char="•"/>
            </a:pPr>
            <a:r>
              <a:rPr lang="en-US" sz="2000" dirty="0"/>
              <a:t>Modify district and school strategic plans to include goals for talent management and development.</a:t>
            </a:r>
          </a:p>
          <a:p>
            <a:pPr marL="2171700" lvl="4" indent="-342900">
              <a:buFont typeface="Arial" panose="020B0604020202020204" pitchFamily="34" charset="0"/>
              <a:buChar char="•"/>
            </a:pPr>
            <a:r>
              <a:rPr lang="en-US" sz="2000" dirty="0"/>
              <a:t>Conduct onboarding and employee interviews to get teacher voice in the schools and district. Use this information to set goals to create a welcoming atmosphere that teachers will want to join</a:t>
            </a:r>
            <a:r>
              <a:rPr lang="en-US" sz="2000" b="1" i="1" u="sng" dirty="0">
                <a:solidFill>
                  <a:srgbClr val="C00000"/>
                </a:solidFill>
              </a:rPr>
              <a:t>. (Total focus AACTE State Grant)</a:t>
            </a:r>
          </a:p>
          <a:p>
            <a:pPr marL="2171700" lvl="4" indent="-342900">
              <a:buFont typeface="Arial" panose="020B0604020202020204" pitchFamily="34" charset="0"/>
              <a:buChar char="•"/>
            </a:pPr>
            <a:r>
              <a:rPr lang="en-US" sz="2000" dirty="0"/>
              <a:t>Evaluate hiring practices to eliminate roadblocks.</a:t>
            </a:r>
          </a:p>
        </p:txBody>
      </p:sp>
    </p:spTree>
    <p:extLst>
      <p:ext uri="{BB962C8B-B14F-4D97-AF65-F5344CB8AC3E}">
        <p14:creationId xmlns:p14="http://schemas.microsoft.com/office/powerpoint/2010/main" val="108332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74812" y="147918"/>
            <a:ext cx="10535229" cy="6309420"/>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Shift 3</a:t>
            </a:r>
          </a:p>
          <a:p>
            <a:pPr marL="1714500" lvl="3" indent="-342900">
              <a:buFont typeface="Arial" panose="020B0604020202020204" pitchFamily="34" charset="0"/>
              <a:buChar char="•"/>
            </a:pPr>
            <a:r>
              <a:rPr lang="en-US" sz="2000" b="1" i="1" dirty="0"/>
              <a:t>Traditional Call to Action</a:t>
            </a:r>
            <a:r>
              <a:rPr lang="en-US" sz="2000" b="1" dirty="0"/>
              <a:t>: </a:t>
            </a:r>
            <a:r>
              <a:rPr lang="en-US" sz="2000" b="1" dirty="0">
                <a:solidFill>
                  <a:srgbClr val="C00000"/>
                </a:solidFill>
              </a:rPr>
              <a:t>“Increase educator pay”</a:t>
            </a:r>
          </a:p>
          <a:p>
            <a:pPr marL="1714500" lvl="3" indent="-342900">
              <a:buFont typeface="Arial" panose="020B0604020202020204" pitchFamily="34" charset="0"/>
              <a:buChar char="•"/>
            </a:pPr>
            <a:r>
              <a:rPr lang="en-US" sz="2000" b="1" i="1" dirty="0"/>
              <a:t>Comprehensive &amp; Systematic Shift</a:t>
            </a:r>
            <a:r>
              <a:rPr lang="en-US" sz="2000" b="1" dirty="0"/>
              <a:t>: “Establish transparent and equitable total rewards system”</a:t>
            </a:r>
          </a:p>
          <a:p>
            <a:pPr marL="1714500" lvl="3" indent="-342900">
              <a:buFont typeface="Arial" panose="020B0604020202020204" pitchFamily="34" charset="0"/>
              <a:buChar char="•"/>
            </a:pPr>
            <a:r>
              <a:rPr lang="en-US" sz="2000" b="1" dirty="0"/>
              <a:t>State Officials</a:t>
            </a:r>
          </a:p>
          <a:p>
            <a:pPr marL="2171700" lvl="4" indent="-342900">
              <a:buFont typeface="Arial" panose="020B0604020202020204" pitchFamily="34" charset="0"/>
              <a:buChar char="•"/>
            </a:pPr>
            <a:r>
              <a:rPr lang="en-US" sz="2000" dirty="0"/>
              <a:t>Explore alternative staffing models such as year round schools, four-day workweeks, virtual options, job sharing, etc.</a:t>
            </a:r>
          </a:p>
          <a:p>
            <a:pPr marL="2171700" lvl="4" indent="-342900">
              <a:buFont typeface="Arial" panose="020B0604020202020204" pitchFamily="34" charset="0"/>
              <a:buChar char="•"/>
            </a:pPr>
            <a:r>
              <a:rPr lang="en-US" sz="2000" dirty="0"/>
              <a:t>Explore the funding model to look for additional flexibility that can support teachers and administrators and assist with talent management. </a:t>
            </a:r>
            <a:r>
              <a:rPr lang="en-US" sz="2000" b="1" i="1" u="sng" dirty="0">
                <a:solidFill>
                  <a:srgbClr val="C00000"/>
                </a:solidFill>
              </a:rPr>
              <a:t>(GACTE Paid Internship Initiative)</a:t>
            </a:r>
            <a:endParaRPr lang="en-US" sz="2000" dirty="0"/>
          </a:p>
          <a:p>
            <a:pPr marL="2171700" lvl="4" indent="-342900">
              <a:buFont typeface="Arial" panose="020B0604020202020204" pitchFamily="34" charset="0"/>
              <a:buChar char="•"/>
            </a:pPr>
            <a:r>
              <a:rPr lang="en-US" sz="2000" dirty="0"/>
              <a:t>Continue to look at retire-rehire policies.</a:t>
            </a:r>
          </a:p>
          <a:p>
            <a:pPr marL="2171700" lvl="4" indent="-342900">
              <a:buFont typeface="Arial" panose="020B0604020202020204" pitchFamily="34" charset="0"/>
              <a:buChar char="•"/>
            </a:pPr>
            <a:r>
              <a:rPr lang="en-US" sz="2000" dirty="0"/>
              <a:t>Create a statewide loan forgiveness system for areas of high need. </a:t>
            </a:r>
          </a:p>
          <a:p>
            <a:pPr marL="1714500" lvl="3" indent="-342900">
              <a:buFont typeface="Arial" panose="020B0604020202020204" pitchFamily="34" charset="0"/>
              <a:buChar char="•"/>
            </a:pPr>
            <a:r>
              <a:rPr lang="en-US" sz="2000" b="1" dirty="0"/>
              <a:t>Associations and Nonprofits</a:t>
            </a:r>
          </a:p>
          <a:p>
            <a:pPr marL="2171700" lvl="4" indent="-342900">
              <a:buFont typeface="Arial" panose="020B0604020202020204" pitchFamily="34" charset="0"/>
              <a:buChar char="•"/>
            </a:pPr>
            <a:r>
              <a:rPr lang="en-US" sz="2000" dirty="0"/>
              <a:t>Support stakeholder groups to share best practice for innovative staffing models and rewards systems</a:t>
            </a:r>
            <a:r>
              <a:rPr lang="en-US" sz="2000" b="1" i="1" dirty="0"/>
              <a:t>. </a:t>
            </a:r>
            <a:r>
              <a:rPr lang="en-US" sz="2000" b="1" i="1" u="sng" dirty="0">
                <a:solidFill>
                  <a:srgbClr val="C00000"/>
                </a:solidFill>
              </a:rPr>
              <a:t>(GACTE State-Wide Partnerships)</a:t>
            </a:r>
          </a:p>
          <a:p>
            <a:pPr marL="2171700" lvl="4" indent="-342900">
              <a:buFont typeface="Arial" panose="020B0604020202020204" pitchFamily="34" charset="0"/>
              <a:buChar char="•"/>
            </a:pPr>
            <a:r>
              <a:rPr lang="en-US" sz="2000" dirty="0"/>
              <a:t>Collect data on existing rewards systems and share statewide. </a:t>
            </a:r>
            <a:r>
              <a:rPr lang="en-US" sz="2000" b="1" i="1" u="sng" dirty="0">
                <a:solidFill>
                  <a:srgbClr val="C00000"/>
                </a:solidFill>
              </a:rPr>
              <a:t>(GACTE Longitudinal Study)</a:t>
            </a:r>
          </a:p>
          <a:p>
            <a:pPr marL="2171700" lvl="4" indent="-342900">
              <a:buFont typeface="Arial" panose="020B0604020202020204" pitchFamily="34" charset="0"/>
              <a:buChar char="•"/>
            </a:pPr>
            <a:r>
              <a:rPr lang="en-US" sz="2000" dirty="0"/>
              <a:t>Lobby for additional incentives for educators. </a:t>
            </a:r>
            <a:r>
              <a:rPr lang="en-US" sz="2000" b="1" i="1" u="sng" dirty="0">
                <a:solidFill>
                  <a:srgbClr val="C00000"/>
                </a:solidFill>
              </a:rPr>
              <a:t>(GACTE Paid Internship Initiative)</a:t>
            </a:r>
            <a:endParaRPr lang="en-US" sz="2000" dirty="0"/>
          </a:p>
        </p:txBody>
      </p:sp>
    </p:spTree>
    <p:extLst>
      <p:ext uri="{BB962C8B-B14F-4D97-AF65-F5344CB8AC3E}">
        <p14:creationId xmlns:p14="http://schemas.microsoft.com/office/powerpoint/2010/main" val="106565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336331" y="147918"/>
            <a:ext cx="10678510" cy="6309420"/>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Shift 3 Continued…</a:t>
            </a:r>
          </a:p>
          <a:p>
            <a:pPr marL="1257300" lvl="2" indent="-342900">
              <a:buFont typeface="Arial" panose="020B0604020202020204" pitchFamily="34" charset="0"/>
              <a:buChar char="•"/>
            </a:pPr>
            <a:r>
              <a:rPr lang="en-US" sz="2000" b="1" dirty="0"/>
              <a:t>Preparation Programs</a:t>
            </a:r>
          </a:p>
          <a:p>
            <a:pPr marL="1714500" lvl="3" indent="-342900">
              <a:buFont typeface="Arial" panose="020B0604020202020204" pitchFamily="34" charset="0"/>
              <a:buChar char="•"/>
            </a:pPr>
            <a:r>
              <a:rPr lang="en-US" sz="2000" dirty="0"/>
              <a:t>Support career fairs and emphasize the benefits of a teaching career (e.g. retirement, health care, vacation).</a:t>
            </a:r>
          </a:p>
          <a:p>
            <a:pPr marL="1714500" lvl="3" indent="-342900">
              <a:buFont typeface="Arial" panose="020B0604020202020204" pitchFamily="34" charset="0"/>
              <a:buChar char="•"/>
            </a:pPr>
            <a:r>
              <a:rPr lang="en-US" sz="2000" dirty="0"/>
              <a:t>Provide professional development on equitable pay practices and include in administrator preparation.</a:t>
            </a:r>
          </a:p>
          <a:p>
            <a:pPr marL="1257300" lvl="2" indent="-342900">
              <a:buFont typeface="Arial" panose="020B0604020202020204" pitchFamily="34" charset="0"/>
              <a:buChar char="•"/>
            </a:pPr>
            <a:r>
              <a:rPr lang="en-US" sz="2000" b="1" dirty="0"/>
              <a:t>PK-12 Districts and Educational Organizations</a:t>
            </a:r>
          </a:p>
          <a:p>
            <a:pPr marL="1714500" lvl="3" indent="-342900">
              <a:buFont typeface="Arial" panose="020B0604020202020204" pitchFamily="34" charset="0"/>
              <a:buChar char="•"/>
            </a:pPr>
            <a:r>
              <a:rPr lang="en-US" sz="2000" dirty="0"/>
              <a:t>Design rewards systems and track usage. Modify as needed. </a:t>
            </a:r>
            <a:r>
              <a:rPr lang="en-US" sz="2000" b="1" i="1" u="sng" dirty="0">
                <a:solidFill>
                  <a:srgbClr val="C00000"/>
                </a:solidFill>
              </a:rPr>
              <a:t>(GACTE Longitudinal Study)</a:t>
            </a:r>
          </a:p>
          <a:p>
            <a:pPr marL="1714500" lvl="3" indent="-342900">
              <a:buFont typeface="Arial" panose="020B0604020202020204" pitchFamily="34" charset="0"/>
              <a:buChar char="•"/>
            </a:pPr>
            <a:r>
              <a:rPr lang="en-US" sz="2000" dirty="0"/>
              <a:t>Provide opportunities for career advancement for classroom teachers that encourages them to stay in the classroom.</a:t>
            </a:r>
          </a:p>
          <a:p>
            <a:pPr marL="1714500" lvl="3" indent="-342900">
              <a:buFont typeface="Arial" panose="020B0604020202020204" pitchFamily="34" charset="0"/>
              <a:buChar char="•"/>
            </a:pPr>
            <a:r>
              <a:rPr lang="en-US" sz="2000" dirty="0"/>
              <a:t>Look for non-traditional work arrangements that could support teacher’s needs (e.g. job sharing where school has a MTW class and another TFS class with extended hours; husband and wife team share a single classroom.) </a:t>
            </a:r>
            <a:r>
              <a:rPr lang="en-US" sz="2000" b="1" i="1" u="sng" dirty="0">
                <a:solidFill>
                  <a:srgbClr val="C00000"/>
                </a:solidFill>
              </a:rPr>
              <a:t>(GACTE Paid Internship Initiative)</a:t>
            </a:r>
            <a:endParaRPr lang="en-US" sz="2000" dirty="0"/>
          </a:p>
          <a:p>
            <a:pPr marL="1714500" lvl="3" indent="-342900">
              <a:buFont typeface="Arial" panose="020B0604020202020204" pitchFamily="34" charset="0"/>
              <a:buChar char="•"/>
            </a:pPr>
            <a:r>
              <a:rPr lang="en-US" sz="2000" dirty="0"/>
              <a:t>Recognize military service or prior work in pay structures.</a:t>
            </a:r>
          </a:p>
          <a:p>
            <a:pPr marL="1714500" lvl="3" indent="-342900">
              <a:buFont typeface="Arial" panose="020B0604020202020204" pitchFamily="34" charset="0"/>
              <a:buChar char="•"/>
            </a:pPr>
            <a:r>
              <a:rPr lang="en-US" sz="2000" dirty="0"/>
              <a:t>Job share with university faculty.</a:t>
            </a:r>
          </a:p>
          <a:p>
            <a:pPr marL="1714500" lvl="3" indent="-342900">
              <a:buFont typeface="Arial" panose="020B0604020202020204" pitchFamily="34" charset="0"/>
              <a:buChar char="•"/>
            </a:pPr>
            <a:r>
              <a:rPr lang="en-US" sz="2000" dirty="0"/>
              <a:t>Assist teachers in applying for federal and state loan forgiveness. Look for scholarship opportunities.</a:t>
            </a:r>
          </a:p>
        </p:txBody>
      </p:sp>
    </p:spTree>
    <p:extLst>
      <p:ext uri="{BB962C8B-B14F-4D97-AF65-F5344CB8AC3E}">
        <p14:creationId xmlns:p14="http://schemas.microsoft.com/office/powerpoint/2010/main" val="2369079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693683" y="147918"/>
            <a:ext cx="10825656" cy="6001643"/>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Shift 4</a:t>
            </a:r>
          </a:p>
          <a:p>
            <a:pPr marL="1714500" lvl="3" indent="-342900">
              <a:buFont typeface="Arial" panose="020B0604020202020204" pitchFamily="34" charset="0"/>
              <a:buChar char="•"/>
            </a:pPr>
            <a:r>
              <a:rPr lang="en-US" sz="2000" b="1" i="1" dirty="0"/>
              <a:t>Traditional Call to Action</a:t>
            </a:r>
            <a:r>
              <a:rPr lang="en-US" sz="2000" b="1" dirty="0"/>
              <a:t>: </a:t>
            </a:r>
            <a:r>
              <a:rPr lang="en-US" sz="2000" b="1" dirty="0">
                <a:solidFill>
                  <a:srgbClr val="C00000"/>
                </a:solidFill>
              </a:rPr>
              <a:t>“Support employee wellness”</a:t>
            </a:r>
          </a:p>
          <a:p>
            <a:pPr marL="1714500" lvl="3" indent="-342900">
              <a:buFont typeface="Arial" panose="020B0604020202020204" pitchFamily="34" charset="0"/>
              <a:buChar char="•"/>
            </a:pPr>
            <a:r>
              <a:rPr lang="en-US" sz="2000" b="1" i="1" dirty="0"/>
              <a:t>Comprehensive &amp; Systematic Shift</a:t>
            </a:r>
            <a:r>
              <a:rPr lang="en-US" sz="2000" b="1" dirty="0"/>
              <a:t>: “Strengthen educators’ sense of purpose, </a:t>
            </a:r>
          </a:p>
          <a:p>
            <a:pPr lvl="3"/>
            <a:r>
              <a:rPr lang="en-US" sz="2000" b="1" dirty="0"/>
              <a:t>	belonging, and connection”</a:t>
            </a:r>
          </a:p>
          <a:p>
            <a:pPr marL="1714500" lvl="3" indent="-342900">
              <a:buFont typeface="Arial" panose="020B0604020202020204" pitchFamily="34" charset="0"/>
              <a:buChar char="•"/>
            </a:pPr>
            <a:r>
              <a:rPr lang="en-US" sz="2000" b="1" dirty="0"/>
              <a:t>State Officials</a:t>
            </a:r>
          </a:p>
          <a:p>
            <a:pPr marL="2171700" lvl="4" indent="-342900">
              <a:buFont typeface="Arial" panose="020B0604020202020204" pitchFamily="34" charset="0"/>
              <a:buChar char="•"/>
            </a:pPr>
            <a:r>
              <a:rPr lang="en-US" sz="2000" dirty="0"/>
              <a:t>Widely share positive stories related to teaching and teachers. Involve </a:t>
            </a:r>
          </a:p>
          <a:p>
            <a:pPr lvl="4"/>
            <a:r>
              <a:rPr lang="en-US" sz="2000" dirty="0"/>
              <a:t>      television and social media.</a:t>
            </a:r>
          </a:p>
          <a:p>
            <a:pPr marL="2171700" lvl="4" indent="-342900">
              <a:buFont typeface="Arial" panose="020B0604020202020204" pitchFamily="34" charset="0"/>
              <a:buChar char="•"/>
            </a:pPr>
            <a:r>
              <a:rPr lang="en-US" sz="2000" dirty="0"/>
              <a:t>Promote student stories on how teachers have helped them and impacted their lives.</a:t>
            </a:r>
          </a:p>
          <a:p>
            <a:pPr marL="2171700" lvl="4" indent="-342900">
              <a:buFont typeface="Arial" panose="020B0604020202020204" pitchFamily="34" charset="0"/>
              <a:buChar char="•"/>
            </a:pPr>
            <a:r>
              <a:rPr lang="en-US" sz="2000" dirty="0"/>
              <a:t>Form a statewide DEI advisory group to look at issues and make recommendations to agencies.</a:t>
            </a:r>
          </a:p>
          <a:p>
            <a:pPr marL="2171700" lvl="4" indent="-342900">
              <a:buFont typeface="Arial" panose="020B0604020202020204" pitchFamily="34" charset="0"/>
              <a:buChar char="•"/>
            </a:pPr>
            <a:r>
              <a:rPr lang="en-US" sz="2000" dirty="0"/>
              <a:t>Include a voice in development of education bills and policies. Include the </a:t>
            </a:r>
          </a:p>
          <a:p>
            <a:pPr lvl="4"/>
            <a:r>
              <a:rPr lang="en-US" sz="2000" dirty="0"/>
              <a:t>      Teacher of the Year on Education Committees in the Legislature. Promote</a:t>
            </a:r>
          </a:p>
          <a:p>
            <a:pPr lvl="4"/>
            <a:r>
              <a:rPr lang="en-US" sz="2000" dirty="0"/>
              <a:t>       advocacy for the profession.</a:t>
            </a:r>
          </a:p>
          <a:p>
            <a:pPr marL="1714500" lvl="3" indent="-342900">
              <a:buFont typeface="Arial" panose="020B0604020202020204" pitchFamily="34" charset="0"/>
              <a:buChar char="•"/>
            </a:pPr>
            <a:r>
              <a:rPr lang="en-US" sz="2000" b="1" dirty="0"/>
              <a:t>Associations and Nonprofits</a:t>
            </a:r>
          </a:p>
          <a:p>
            <a:pPr marL="2171700" lvl="4" indent="-342900">
              <a:buFont typeface="Arial" panose="020B0604020202020204" pitchFamily="34" charset="0"/>
              <a:buChar char="•"/>
            </a:pPr>
            <a:r>
              <a:rPr lang="en-US" sz="2000" dirty="0"/>
              <a:t>Help promote positive narrative on the teaching profession.</a:t>
            </a:r>
          </a:p>
          <a:p>
            <a:pPr marL="2171700" lvl="4" indent="-342900">
              <a:buFont typeface="Arial" panose="020B0604020202020204" pitchFamily="34" charset="0"/>
              <a:buChar char="•"/>
            </a:pPr>
            <a:r>
              <a:rPr lang="en-US" sz="2000" dirty="0"/>
              <a:t>Continue to support meaningful DEI initiatives that promote understanding of issues.</a:t>
            </a:r>
          </a:p>
        </p:txBody>
      </p:sp>
    </p:spTree>
    <p:extLst>
      <p:ext uri="{BB962C8B-B14F-4D97-AF65-F5344CB8AC3E}">
        <p14:creationId xmlns:p14="http://schemas.microsoft.com/office/powerpoint/2010/main" val="260356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840828" y="147918"/>
            <a:ext cx="11167396" cy="6555641"/>
          </a:xfrm>
          <a:prstGeom prst="rect">
            <a:avLst/>
          </a:prstGeom>
          <a:noFill/>
        </p:spPr>
        <p:txBody>
          <a:bodyPr wrap="square" rtlCol="0">
            <a:spAutoFit/>
          </a:bodyPr>
          <a:lstStyle/>
          <a:p>
            <a:pPr algn="ctr"/>
            <a:r>
              <a:rPr lang="en-US" sz="4000" b="1" i="1" dirty="0">
                <a:solidFill>
                  <a:srgbClr val="0070C0"/>
                </a:solidFill>
                <a:latin typeface="Aldhabi" pitchFamily="2" charset="-78"/>
                <a:cs typeface="Aldhabi" pitchFamily="2" charset="-78"/>
              </a:rPr>
              <a:t>Shift 4 Continued…</a:t>
            </a:r>
          </a:p>
          <a:p>
            <a:pPr marL="1714500" lvl="3" indent="-342900">
              <a:buFont typeface="Arial" panose="020B0604020202020204" pitchFamily="34" charset="0"/>
              <a:buChar char="•"/>
            </a:pPr>
            <a:r>
              <a:rPr lang="en-US" sz="2000" b="1" dirty="0"/>
              <a:t>Preparation Programs</a:t>
            </a:r>
          </a:p>
          <a:p>
            <a:pPr marL="2171700" lvl="4" indent="-342900">
              <a:buFont typeface="Arial" panose="020B0604020202020204" pitchFamily="34" charset="0"/>
              <a:buChar char="•"/>
            </a:pPr>
            <a:r>
              <a:rPr lang="en-US" sz="2000" dirty="0"/>
              <a:t>Connect candidates with affinity groups and professional associations.</a:t>
            </a:r>
          </a:p>
          <a:p>
            <a:pPr marL="2171700" lvl="4" indent="-342900">
              <a:buFont typeface="Arial" panose="020B0604020202020204" pitchFamily="34" charset="0"/>
              <a:buChar char="•"/>
            </a:pPr>
            <a:r>
              <a:rPr lang="en-US" sz="2000" dirty="0"/>
              <a:t>Develop networks that connect current candidates to graduates. </a:t>
            </a:r>
            <a:r>
              <a:rPr lang="en-US" sz="2000" b="1" i="1" u="sng" dirty="0">
                <a:solidFill>
                  <a:srgbClr val="C00000"/>
                </a:solidFill>
              </a:rPr>
              <a:t>(GACTE Longitudinal Study; AACTE State Grant </a:t>
            </a:r>
            <a:r>
              <a:rPr lang="en-US" sz="2000" b="1" i="1" u="sng" dirty="0" err="1">
                <a:solidFill>
                  <a:srgbClr val="C00000"/>
                </a:solidFill>
              </a:rPr>
              <a:t>Fous</a:t>
            </a:r>
            <a:r>
              <a:rPr lang="en-US" sz="2000" b="1" i="1" u="sng" dirty="0">
                <a:solidFill>
                  <a:srgbClr val="C00000"/>
                </a:solidFill>
              </a:rPr>
              <a:t>; GACTE Partnerships)</a:t>
            </a:r>
          </a:p>
          <a:p>
            <a:pPr marL="1714500" lvl="3" indent="-342900">
              <a:buFont typeface="Arial" panose="020B0604020202020204" pitchFamily="34" charset="0"/>
              <a:buChar char="•"/>
            </a:pPr>
            <a:r>
              <a:rPr lang="en-US" sz="2000" b="1" dirty="0"/>
              <a:t>PK-12 Districts and Educational Organizations</a:t>
            </a:r>
          </a:p>
          <a:p>
            <a:pPr marL="2171700" lvl="4" indent="-342900">
              <a:buFont typeface="Arial" panose="020B0604020202020204" pitchFamily="34" charset="0"/>
              <a:buChar char="•"/>
            </a:pPr>
            <a:r>
              <a:rPr lang="en-US" sz="2000" dirty="0"/>
              <a:t>Emphasize the important impact teachers have each day. Share on social media and     	on public service announcements. </a:t>
            </a:r>
            <a:r>
              <a:rPr lang="en-US" sz="2000" b="1" i="1" u="sng" dirty="0">
                <a:solidFill>
                  <a:srgbClr val="C00000"/>
                </a:solidFill>
              </a:rPr>
              <a:t>(GPEE Partnership)</a:t>
            </a:r>
          </a:p>
          <a:p>
            <a:pPr marL="2171700" lvl="4" indent="-342900">
              <a:buFont typeface="Arial" panose="020B0604020202020204" pitchFamily="34" charset="0"/>
              <a:buChar char="•"/>
            </a:pPr>
            <a:r>
              <a:rPr lang="en-US" sz="2000" dirty="0"/>
              <a:t>Reduce paperwork and bureaucratic workloads to reduce non-instructional </a:t>
            </a:r>
          </a:p>
          <a:p>
            <a:pPr lvl="4"/>
            <a:r>
              <a:rPr lang="en-US" sz="2000" dirty="0"/>
              <a:t>	time and stress.</a:t>
            </a:r>
          </a:p>
          <a:p>
            <a:pPr marL="2171700" lvl="4" indent="-342900">
              <a:buFont typeface="Arial" panose="020B0604020202020204" pitchFamily="34" charset="0"/>
              <a:buChar char="•"/>
            </a:pPr>
            <a:r>
              <a:rPr lang="en-US" sz="2000" dirty="0"/>
              <a:t>Create meaningful employee appreciation systems. </a:t>
            </a:r>
            <a:r>
              <a:rPr lang="en-US" sz="2000" b="1" i="1" u="sng" dirty="0">
                <a:solidFill>
                  <a:srgbClr val="C00000"/>
                </a:solidFill>
              </a:rPr>
              <a:t>(GACTE Mentor Teacher Awards Initiative—in-service teachers recognized as essential and competent mentors)</a:t>
            </a:r>
            <a:endParaRPr lang="en-US" sz="2000" dirty="0"/>
          </a:p>
          <a:p>
            <a:pPr marL="2171700" lvl="4" indent="-342900">
              <a:buFont typeface="Arial" panose="020B0604020202020204" pitchFamily="34" charset="0"/>
              <a:buChar char="•"/>
            </a:pPr>
            <a:r>
              <a:rPr lang="en-US" sz="2000" dirty="0"/>
              <a:t>Include teachers and staff in identifying solutions to issues. </a:t>
            </a:r>
            <a:r>
              <a:rPr lang="en-US" sz="2000" b="1" i="1" u="sng" dirty="0">
                <a:solidFill>
                  <a:srgbClr val="C00000"/>
                </a:solidFill>
              </a:rPr>
              <a:t>(GACTE Longitudinal Study) </a:t>
            </a:r>
          </a:p>
          <a:p>
            <a:pPr marL="2171700" lvl="4" indent="-342900">
              <a:buFont typeface="Arial" panose="020B0604020202020204" pitchFamily="34" charset="0"/>
              <a:buChar char="•"/>
            </a:pPr>
            <a:r>
              <a:rPr lang="en-US" sz="2000" dirty="0"/>
              <a:t>Provide programs that improve workplace cultures.</a:t>
            </a:r>
          </a:p>
          <a:p>
            <a:pPr marL="2171700" lvl="4" indent="-342900">
              <a:buFont typeface="Arial" panose="020B0604020202020204" pitchFamily="34" charset="0"/>
              <a:buChar char="•"/>
            </a:pPr>
            <a:r>
              <a:rPr lang="en-US" sz="2000" dirty="0"/>
              <a:t>Develop team teaching models to reduce individual teacher isolation, </a:t>
            </a:r>
          </a:p>
          <a:p>
            <a:pPr lvl="4"/>
            <a:r>
              <a:rPr lang="en-US" sz="2000" dirty="0"/>
              <a:t>	especially for novice teachers.</a:t>
            </a:r>
          </a:p>
          <a:p>
            <a:pPr marL="2171700" lvl="4" indent="-342900">
              <a:buFont typeface="Arial" panose="020B0604020202020204" pitchFamily="34" charset="0"/>
              <a:buChar char="•"/>
            </a:pPr>
            <a:r>
              <a:rPr lang="en-US" sz="2000" dirty="0"/>
              <a:t>Identify time in teachers schedules to collaborate with peers and </a:t>
            </a:r>
          </a:p>
          <a:p>
            <a:pPr lvl="4"/>
            <a:r>
              <a:rPr lang="en-US" sz="2000" dirty="0"/>
              <a:t>	network with seasoned educators.</a:t>
            </a:r>
          </a:p>
          <a:p>
            <a:pPr marL="2171700" lvl="4" indent="-342900">
              <a:buFont typeface="Arial" panose="020B0604020202020204" pitchFamily="34" charset="0"/>
              <a:buChar char="•"/>
            </a:pPr>
            <a:r>
              <a:rPr lang="en-US" sz="2000" dirty="0"/>
              <a:t>Ensure employee resource groups are in place.</a:t>
            </a:r>
          </a:p>
        </p:txBody>
      </p:sp>
    </p:spTree>
    <p:extLst>
      <p:ext uri="{BB962C8B-B14F-4D97-AF65-F5344CB8AC3E}">
        <p14:creationId xmlns:p14="http://schemas.microsoft.com/office/powerpoint/2010/main" val="273563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5A260-A545-D008-78BF-36908FE4F3DB}"/>
              </a:ext>
            </a:extLst>
          </p:cNvPr>
          <p:cNvSpPr txBox="1"/>
          <p:nvPr/>
        </p:nvSpPr>
        <p:spPr>
          <a:xfrm>
            <a:off x="2280745" y="982176"/>
            <a:ext cx="8471338" cy="5570756"/>
          </a:xfrm>
          <a:prstGeom prst="rect">
            <a:avLst/>
          </a:prstGeom>
          <a:noFill/>
        </p:spPr>
        <p:txBody>
          <a:bodyPr wrap="square" rtlCol="0">
            <a:spAutoFit/>
          </a:bodyPr>
          <a:lstStyle/>
          <a:p>
            <a:pPr algn="ctr"/>
            <a:r>
              <a:rPr lang="en-US" sz="4400" dirty="0">
                <a:solidFill>
                  <a:schemeClr val="accent1">
                    <a:lumMod val="75000"/>
                  </a:schemeClr>
                </a:solidFill>
                <a:latin typeface="Aldhabi" pitchFamily="2" charset="-78"/>
                <a:cs typeface="Aldhabi" pitchFamily="2" charset="-78"/>
              </a:rPr>
              <a:t>What Next? Whose Voices Are Missing? </a:t>
            </a:r>
          </a:p>
          <a:p>
            <a:pPr marL="742950" lvl="1" indent="-285750">
              <a:buFont typeface="Arial" panose="020B0604020202020204" pitchFamily="34" charset="0"/>
              <a:buChar char="•"/>
            </a:pPr>
            <a:r>
              <a:rPr lang="en-US" sz="2400" dirty="0"/>
              <a:t>GACTE sought support from AACTE to bring in </a:t>
            </a:r>
            <a:r>
              <a:rPr lang="en-US" sz="2400" b="1" i="1" dirty="0">
                <a:solidFill>
                  <a:srgbClr val="C00000"/>
                </a:solidFill>
              </a:rPr>
              <a:t>two groups of teachers</a:t>
            </a:r>
            <a:r>
              <a:rPr lang="en-US" sz="2400" dirty="0"/>
              <a:t> to receive input from the field. </a:t>
            </a:r>
          </a:p>
          <a:p>
            <a:pPr marL="742950" lvl="1" indent="-285750">
              <a:buFont typeface="Arial" panose="020B0604020202020204" pitchFamily="34" charset="0"/>
              <a:buChar char="•"/>
            </a:pPr>
            <a:r>
              <a:rPr lang="en-US" sz="2400" dirty="0"/>
              <a:t>An AACTE State Chapter grant was awarded to help cover meeting expenses. </a:t>
            </a:r>
          </a:p>
          <a:p>
            <a:pPr marL="742950" lvl="1" indent="-285750">
              <a:buFont typeface="Arial" panose="020B0604020202020204" pitchFamily="34" charset="0"/>
              <a:buChar char="•"/>
            </a:pPr>
            <a:r>
              <a:rPr lang="en-US" sz="2400" dirty="0"/>
              <a:t>The two teachers’ organizations--Professional Association of Georgia Educators and the Georgia Association of Educators—matched the AACTE grant.  Each organization selected up to 50 teachers each. </a:t>
            </a:r>
            <a:r>
              <a:rPr lang="en-US" sz="2400" b="1" i="1" dirty="0">
                <a:solidFill>
                  <a:srgbClr val="C00000"/>
                </a:solidFill>
              </a:rPr>
              <a:t>Selection of diverse groups was a requirement</a:t>
            </a:r>
            <a:r>
              <a:rPr lang="en-US" sz="2400" dirty="0"/>
              <a:t>. </a:t>
            </a:r>
          </a:p>
          <a:p>
            <a:pPr marL="742950" lvl="1" indent="-285750">
              <a:buFont typeface="Arial" panose="020B0604020202020204" pitchFamily="34" charset="0"/>
              <a:buChar char="•"/>
            </a:pPr>
            <a:r>
              <a:rPr lang="en-US" sz="2400" b="0" i="0" dirty="0">
                <a:effectLst/>
              </a:rPr>
              <a:t>Teachers confirmed what was shared by the various groups earlier and provided new insight and suggestions.</a:t>
            </a:r>
          </a:p>
          <a:p>
            <a:pPr marL="742950" lvl="1" indent="-285750">
              <a:buFont typeface="Arial" panose="020B0604020202020204" pitchFamily="34" charset="0"/>
              <a:buChar char="•"/>
            </a:pPr>
            <a:r>
              <a:rPr lang="en-US" sz="2400" b="0" i="0" dirty="0">
                <a:effectLst/>
              </a:rPr>
              <a:t>A meeting was held with </a:t>
            </a:r>
            <a:r>
              <a:rPr lang="en-US" sz="2400" b="1" i="1" dirty="0">
                <a:solidFill>
                  <a:srgbClr val="C00000"/>
                </a:solidFill>
                <a:effectLst/>
              </a:rPr>
              <a:t>teacher candidates </a:t>
            </a:r>
            <a:r>
              <a:rPr lang="en-US" sz="2400" b="0" i="0" dirty="0">
                <a:effectLst/>
              </a:rPr>
              <a:t>at the 2022 GACTE fall conference.</a:t>
            </a:r>
          </a:p>
        </p:txBody>
      </p:sp>
    </p:spTree>
    <p:extLst>
      <p:ext uri="{BB962C8B-B14F-4D97-AF65-F5344CB8AC3E}">
        <p14:creationId xmlns:p14="http://schemas.microsoft.com/office/powerpoint/2010/main" val="996301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198178" y="147918"/>
            <a:ext cx="10342181" cy="5693866"/>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Shift 5</a:t>
            </a:r>
          </a:p>
          <a:p>
            <a:pPr marL="1257300" lvl="2" indent="-342900">
              <a:buFont typeface="Arial" panose="020B0604020202020204" pitchFamily="34" charset="0"/>
              <a:buChar char="•"/>
            </a:pPr>
            <a:r>
              <a:rPr lang="en-US" sz="2000" b="1" i="1" dirty="0"/>
              <a:t>Traditional Call to Action</a:t>
            </a:r>
            <a:r>
              <a:rPr lang="en-US" sz="2000" b="1" dirty="0"/>
              <a:t>: </a:t>
            </a:r>
            <a:r>
              <a:rPr lang="en-US" sz="2000" b="1" dirty="0">
                <a:solidFill>
                  <a:srgbClr val="C00000"/>
                </a:solidFill>
              </a:rPr>
              <a:t>“Promote the profession”</a:t>
            </a:r>
          </a:p>
          <a:p>
            <a:pPr marL="1257300" lvl="2" indent="-342900">
              <a:buFont typeface="Arial" panose="020B0604020202020204" pitchFamily="34" charset="0"/>
              <a:buChar char="•"/>
            </a:pPr>
            <a:r>
              <a:rPr lang="en-US" sz="2000" b="1" i="1" dirty="0"/>
              <a:t>Comprehensive &amp; Systematic Shift</a:t>
            </a:r>
            <a:r>
              <a:rPr lang="en-US" sz="2000" b="1" dirty="0"/>
              <a:t>: “Deliver exceptional employment experiences”</a:t>
            </a:r>
          </a:p>
          <a:p>
            <a:pPr marL="1257300" lvl="2" indent="-342900">
              <a:buFont typeface="Arial" panose="020B0604020202020204" pitchFamily="34" charset="0"/>
              <a:buChar char="•"/>
            </a:pPr>
            <a:r>
              <a:rPr lang="en-US" sz="2000" b="1" dirty="0"/>
              <a:t>State Officials</a:t>
            </a:r>
          </a:p>
          <a:p>
            <a:pPr marL="1714500" lvl="3" indent="-342900">
              <a:buFont typeface="Arial" panose="020B0604020202020204" pitchFamily="34" charset="0"/>
              <a:buChar char="•"/>
            </a:pPr>
            <a:r>
              <a:rPr lang="en-US" sz="2000" dirty="0"/>
              <a:t>Develop systems that help educators reduce stress.</a:t>
            </a:r>
          </a:p>
          <a:p>
            <a:pPr marL="1714500" lvl="3" indent="-342900">
              <a:buFont typeface="Arial" panose="020B0604020202020204" pitchFamily="34" charset="0"/>
              <a:buChar char="•"/>
            </a:pPr>
            <a:r>
              <a:rPr lang="en-US" sz="2000" dirty="0"/>
              <a:t>Collect data and study the work-life balance for teachers. Work with organizations to develop solutions</a:t>
            </a:r>
            <a:r>
              <a:rPr lang="en-US" sz="2000" b="1" dirty="0"/>
              <a:t>. </a:t>
            </a:r>
            <a:r>
              <a:rPr lang="en-US" sz="2000" b="1" i="1" u="sng" dirty="0">
                <a:solidFill>
                  <a:srgbClr val="C00000"/>
                </a:solidFill>
              </a:rPr>
              <a:t>(GACTE Longitudinal Study)</a:t>
            </a:r>
          </a:p>
          <a:p>
            <a:pPr marL="1714500" lvl="3" indent="-342900">
              <a:buFont typeface="Arial" panose="020B0604020202020204" pitchFamily="34" charset="0"/>
              <a:buChar char="•"/>
            </a:pPr>
            <a:r>
              <a:rPr lang="en-US" sz="2000" dirty="0"/>
              <a:t>Collect data on educator exits and transfers. </a:t>
            </a:r>
            <a:r>
              <a:rPr lang="en-US" sz="2000" b="1" i="1" u="sng" dirty="0">
                <a:solidFill>
                  <a:srgbClr val="C00000"/>
                </a:solidFill>
              </a:rPr>
              <a:t>(GACTE Longitudinal Study)</a:t>
            </a:r>
          </a:p>
          <a:p>
            <a:pPr marL="1714500" lvl="3" indent="-342900">
              <a:buFont typeface="Arial" panose="020B0604020202020204" pitchFamily="34" charset="0"/>
              <a:buChar char="•"/>
            </a:pPr>
            <a:r>
              <a:rPr lang="en-US" sz="2000" dirty="0"/>
              <a:t>Look for ways to reduce bureaucratic documentation and recordkeeping.</a:t>
            </a:r>
          </a:p>
          <a:p>
            <a:pPr marL="1714500" lvl="3" indent="-342900">
              <a:buFont typeface="Arial" panose="020B0604020202020204" pitchFamily="34" charset="0"/>
              <a:buChar char="•"/>
            </a:pPr>
            <a:r>
              <a:rPr lang="en-US" sz="2000" dirty="0"/>
              <a:t>Create a comprehensive resource of available mental health agencies, family service organizations, and other supports.</a:t>
            </a:r>
          </a:p>
          <a:p>
            <a:pPr marL="1257300" lvl="2" indent="-342900">
              <a:buFont typeface="Arial" panose="020B0604020202020204" pitchFamily="34" charset="0"/>
              <a:buChar char="•"/>
            </a:pPr>
            <a:r>
              <a:rPr lang="en-US" sz="2000" b="1" dirty="0"/>
              <a:t>Associations and Nonprofits</a:t>
            </a:r>
          </a:p>
          <a:p>
            <a:pPr marL="1714500" lvl="3" indent="-342900">
              <a:buFont typeface="Arial" panose="020B0604020202020204" pitchFamily="34" charset="0"/>
              <a:buChar char="•"/>
            </a:pPr>
            <a:r>
              <a:rPr lang="en-US" sz="2000" dirty="0"/>
              <a:t>Provide research and strategies on ways to improve the work-life balance. </a:t>
            </a:r>
            <a:r>
              <a:rPr lang="en-US" sz="2000" b="1" i="1" u="sng" dirty="0">
                <a:solidFill>
                  <a:srgbClr val="C00000"/>
                </a:solidFill>
              </a:rPr>
              <a:t>(GACTE Longitudinal Study)</a:t>
            </a:r>
          </a:p>
          <a:p>
            <a:pPr marL="1714500" lvl="3" indent="-342900">
              <a:buFont typeface="Arial" panose="020B0604020202020204" pitchFamily="34" charset="0"/>
              <a:buChar char="•"/>
            </a:pPr>
            <a:r>
              <a:rPr lang="en-US" sz="2000" dirty="0"/>
              <a:t>Identify high-performing teachers and administrators and help them to become ambassadors for the profession. </a:t>
            </a:r>
            <a:r>
              <a:rPr lang="en-US" sz="2000" b="1" i="1" u="sng" dirty="0">
                <a:solidFill>
                  <a:srgbClr val="C00000"/>
                </a:solidFill>
              </a:rPr>
              <a:t>(GACTE Mentor Teacher Awards sponsored by GACTE, PAGE, GAE, GAEL)</a:t>
            </a:r>
          </a:p>
        </p:txBody>
      </p:sp>
    </p:spTree>
    <p:extLst>
      <p:ext uri="{BB962C8B-B14F-4D97-AF65-F5344CB8AC3E}">
        <p14:creationId xmlns:p14="http://schemas.microsoft.com/office/powerpoint/2010/main" val="125467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726140" y="216498"/>
            <a:ext cx="9897035" cy="6740307"/>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i="1" dirty="0">
                <a:solidFill>
                  <a:schemeClr val="accent1">
                    <a:lumMod val="75000"/>
                  </a:schemeClr>
                </a:solidFill>
                <a:latin typeface="Aldhabi" pitchFamily="2" charset="-78"/>
                <a:cs typeface="Aldhabi" pitchFamily="2" charset="-78"/>
              </a:rPr>
              <a:t>Shift 5 Continued…</a:t>
            </a:r>
          </a:p>
          <a:p>
            <a:pPr marL="1257300" lvl="2" indent="-342900">
              <a:buFont typeface="Arial" panose="020B0604020202020204" pitchFamily="34" charset="0"/>
              <a:buChar char="•"/>
            </a:pPr>
            <a:r>
              <a:rPr lang="en-US" sz="2000" b="1" dirty="0"/>
              <a:t>Preparation Programs</a:t>
            </a:r>
          </a:p>
          <a:p>
            <a:pPr marL="1714500" lvl="3" indent="-342900">
              <a:buFont typeface="Arial" panose="020B0604020202020204" pitchFamily="34" charset="0"/>
              <a:buChar char="•"/>
            </a:pPr>
            <a:r>
              <a:rPr lang="en-US" sz="2000" dirty="0"/>
              <a:t>Support the candidate with work-life integration and ways to seek support.</a:t>
            </a:r>
          </a:p>
          <a:p>
            <a:pPr marL="1714500" lvl="3" indent="-342900">
              <a:buFont typeface="Arial" panose="020B0604020202020204" pitchFamily="34" charset="0"/>
              <a:buChar char="•"/>
            </a:pPr>
            <a:r>
              <a:rPr lang="en-US" sz="2000" dirty="0"/>
              <a:t>Look for gaps between candidates’ expectations and workplace realities. </a:t>
            </a:r>
            <a:r>
              <a:rPr lang="en-US" sz="2000" b="1" i="1" u="sng" dirty="0">
                <a:solidFill>
                  <a:srgbClr val="C00000"/>
                </a:solidFill>
              </a:rPr>
              <a:t>(GACTE Longitudinal Study) </a:t>
            </a:r>
            <a:r>
              <a:rPr lang="en-US" sz="2000" dirty="0"/>
              <a:t>Adjust preparation programs to reduce these gaps.</a:t>
            </a:r>
          </a:p>
          <a:p>
            <a:pPr marL="1714500" lvl="3" indent="-342900">
              <a:buFont typeface="Arial" panose="020B0604020202020204" pitchFamily="34" charset="0"/>
              <a:buChar char="•"/>
            </a:pPr>
            <a:r>
              <a:rPr lang="en-US" sz="2000" dirty="0"/>
              <a:t>Recognize alumni who have made significant contributions to education and help them to be advocates for the profession. </a:t>
            </a:r>
            <a:r>
              <a:rPr lang="en-US" sz="2000" b="1" i="1" u="sng" dirty="0">
                <a:solidFill>
                  <a:srgbClr val="C00000"/>
                </a:solidFill>
              </a:rPr>
              <a:t>(GACTE Mentor Teacher Awards)</a:t>
            </a:r>
          </a:p>
          <a:p>
            <a:pPr marL="1257300" lvl="2" indent="-342900">
              <a:buFont typeface="Arial" panose="020B0604020202020204" pitchFamily="34" charset="0"/>
              <a:buChar char="•"/>
            </a:pPr>
            <a:r>
              <a:rPr lang="en-US" sz="2000" b="1" dirty="0"/>
              <a:t>PK-12 Districts and Educational Organizations</a:t>
            </a:r>
          </a:p>
          <a:p>
            <a:pPr marL="1714500" lvl="3" indent="-342900">
              <a:buFont typeface="Arial" panose="020B0604020202020204" pitchFamily="34" charset="0"/>
              <a:buChar char="•"/>
            </a:pPr>
            <a:r>
              <a:rPr lang="en-US" sz="2000" dirty="0"/>
              <a:t>Find innovative ways to support childcare, eldercare, and spouse assistance.</a:t>
            </a:r>
          </a:p>
          <a:p>
            <a:pPr marL="1714500" lvl="3" indent="-342900">
              <a:buFont typeface="Arial" panose="020B0604020202020204" pitchFamily="34" charset="0"/>
              <a:buChar char="•"/>
            </a:pPr>
            <a:r>
              <a:rPr lang="en-US" sz="2000" dirty="0"/>
              <a:t>Interview teachers with a range of experience and determine issues that are pain points. Find ways to resolve issues.</a:t>
            </a:r>
          </a:p>
          <a:p>
            <a:pPr marL="1714500" lvl="3" indent="-342900">
              <a:buFont typeface="Arial" panose="020B0604020202020204" pitchFamily="34" charset="0"/>
              <a:buChar char="•"/>
            </a:pPr>
            <a:r>
              <a:rPr lang="en-US" sz="2000" dirty="0"/>
              <a:t>Examine trends in teacher retention, resignation, and transfers to look for ways to increase retention. </a:t>
            </a:r>
            <a:r>
              <a:rPr lang="en-US" sz="2000" b="1" i="1" u="sng" dirty="0">
                <a:solidFill>
                  <a:srgbClr val="C00000"/>
                </a:solidFill>
              </a:rPr>
              <a:t>(GACTE Longitudinal Study)</a:t>
            </a:r>
          </a:p>
          <a:p>
            <a:pPr marL="1714500" lvl="3" indent="-342900">
              <a:buFont typeface="Arial" panose="020B0604020202020204" pitchFamily="34" charset="0"/>
              <a:buChar char="•"/>
            </a:pPr>
            <a:r>
              <a:rPr lang="en-US" sz="2000" dirty="0"/>
              <a:t>Look for ways to reallocate resources to support employee preferences.</a:t>
            </a:r>
          </a:p>
          <a:p>
            <a:pPr marL="1714500" lvl="3" indent="-342900">
              <a:buFont typeface="Arial" panose="020B0604020202020204" pitchFamily="34" charset="0"/>
              <a:buChar char="•"/>
            </a:pPr>
            <a:r>
              <a:rPr lang="en-US" sz="2000" dirty="0"/>
              <a:t>Examine possible staffing changes to support work-life balance.</a:t>
            </a:r>
          </a:p>
          <a:p>
            <a:pPr marL="342900" indent="-342900">
              <a:buFont typeface="Arial" panose="020B0604020202020204" pitchFamily="34" charset="0"/>
              <a:buChar char="•"/>
            </a:pPr>
            <a:endParaRPr lang="en-US" sz="24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76102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977153" y="216498"/>
            <a:ext cx="9977718" cy="6309420"/>
          </a:xfrm>
          <a:prstGeom prst="rect">
            <a:avLst/>
          </a:prstGeom>
          <a:noFill/>
        </p:spPr>
        <p:txBody>
          <a:bodyPr wrap="square" rtlCol="0">
            <a:spAutoFit/>
          </a:bodyPr>
          <a:lstStyle/>
          <a:p>
            <a:pPr algn="ctr"/>
            <a:r>
              <a:rPr lang="en-US" sz="4400" b="1" i="1" dirty="0">
                <a:solidFill>
                  <a:schemeClr val="accent1">
                    <a:lumMod val="75000"/>
                  </a:schemeClr>
                </a:solidFill>
                <a:latin typeface="Aldhabi" pitchFamily="2" charset="-78"/>
                <a:cs typeface="Aldhabi" pitchFamily="2" charset="-78"/>
              </a:rPr>
              <a:t>Overall Summary of Key Actions</a:t>
            </a:r>
          </a:p>
          <a:p>
            <a:pPr marL="1257300" lvl="2" indent="-342900">
              <a:buFont typeface="Arial" panose="020B0604020202020204" pitchFamily="34" charset="0"/>
              <a:buChar char="•"/>
            </a:pPr>
            <a:r>
              <a:rPr lang="en-US" sz="2000" b="1" i="1" u="sng" dirty="0">
                <a:solidFill>
                  <a:srgbClr val="C00000"/>
                </a:solidFill>
                <a:effectLst/>
                <a:ea typeface="Calibri" panose="020F0502020204030204" pitchFamily="34" charset="0"/>
              </a:rPr>
              <a:t>Elevate teacher voice in school and in policy and legislation</a:t>
            </a:r>
            <a:r>
              <a:rPr lang="en-US" sz="2000" b="1" i="1" u="sng" dirty="0">
                <a:solidFill>
                  <a:srgbClr val="C00000"/>
                </a:solidFill>
              </a:rPr>
              <a:t>.</a:t>
            </a:r>
          </a:p>
          <a:p>
            <a:pPr marL="1714500" lvl="3" indent="-342900">
              <a:buFont typeface="Arial" panose="020B0604020202020204" pitchFamily="34" charset="0"/>
              <a:buChar char="•"/>
            </a:pPr>
            <a:r>
              <a:rPr lang="en-US" sz="2000" dirty="0"/>
              <a:t>Allow teachers to participate in policy and legislative bills.</a:t>
            </a:r>
          </a:p>
          <a:p>
            <a:pPr marL="1714500" lvl="3" indent="-342900">
              <a:buFont typeface="Arial" panose="020B0604020202020204" pitchFamily="34" charset="0"/>
              <a:buChar char="•"/>
            </a:pPr>
            <a:r>
              <a:rPr lang="en-US" sz="2000" dirty="0"/>
              <a:t>Involve legislatures in visiting classrooms and school boards.</a:t>
            </a:r>
          </a:p>
          <a:p>
            <a:pPr marL="1257300" lvl="2" indent="-342900">
              <a:buFont typeface="Arial" panose="020B0604020202020204" pitchFamily="34" charset="0"/>
              <a:buChar char="•"/>
            </a:pPr>
            <a:r>
              <a:rPr lang="en-US" sz="2000" b="1" i="1" u="sng" dirty="0">
                <a:solidFill>
                  <a:srgbClr val="C00000"/>
                </a:solidFill>
                <a:effectLst/>
                <a:ea typeface="Calibri" panose="020F0502020204030204" pitchFamily="34" charset="0"/>
              </a:rPr>
              <a:t>Raise the profile of teachers in the state of Georgia.</a:t>
            </a:r>
          </a:p>
          <a:p>
            <a:pPr marL="1714500" lvl="3" indent="-342900">
              <a:buFont typeface="Arial" panose="020B0604020202020204" pitchFamily="34" charset="0"/>
              <a:buChar char="•"/>
            </a:pPr>
            <a:r>
              <a:rPr lang="en-US" sz="2000" dirty="0">
                <a:ea typeface="Calibri" panose="020F0502020204030204" pitchFamily="34" charset="0"/>
              </a:rPr>
              <a:t>Create a comprehensive marketing plan that involves positive teachers and their impact.</a:t>
            </a:r>
          </a:p>
          <a:p>
            <a:pPr marL="1714500" lvl="3" indent="-342900">
              <a:buFont typeface="Arial" panose="020B0604020202020204" pitchFamily="34" charset="0"/>
              <a:buChar char="•"/>
            </a:pPr>
            <a:r>
              <a:rPr lang="en-US" sz="2000" dirty="0">
                <a:effectLst/>
                <a:ea typeface="Calibri" panose="020F0502020204030204" pitchFamily="34" charset="0"/>
              </a:rPr>
              <a:t>Look at pay and funding structures that could impact recruiting and retention.</a:t>
            </a:r>
          </a:p>
          <a:p>
            <a:pPr marL="1257300" lvl="2" indent="-342900">
              <a:buFont typeface="Arial" panose="020B0604020202020204" pitchFamily="34" charset="0"/>
              <a:buChar char="•"/>
            </a:pPr>
            <a:r>
              <a:rPr lang="en-US" sz="2000" b="1" i="1" u="sng" dirty="0">
                <a:solidFill>
                  <a:srgbClr val="C00000"/>
                </a:solidFill>
                <a:effectLst/>
                <a:ea typeface="Calibri" panose="020F0502020204030204" pitchFamily="34" charset="0"/>
              </a:rPr>
              <a:t>Re-imagining induction and mentoring to increase the dignity and honor of the teaching profession to build morale within and to attract those to the profession who have the best interests of students at the center.</a:t>
            </a:r>
          </a:p>
          <a:p>
            <a:pPr marL="1714500" lvl="3" indent="-342900">
              <a:buFont typeface="Arial" panose="020B0604020202020204" pitchFamily="34" charset="0"/>
              <a:buChar char="•"/>
            </a:pPr>
            <a:r>
              <a:rPr lang="en-US" sz="2000" dirty="0">
                <a:ea typeface="Calibri" panose="020F0502020204030204" pitchFamily="34" charset="0"/>
              </a:rPr>
              <a:t>Support early career teachers so that initial success keeps them in the classroom.</a:t>
            </a:r>
          </a:p>
          <a:p>
            <a:pPr marL="1714500" lvl="3" indent="-342900">
              <a:buFont typeface="Arial" panose="020B0604020202020204" pitchFamily="34" charset="0"/>
              <a:buChar char="•"/>
            </a:pPr>
            <a:r>
              <a:rPr lang="en-US" sz="2000" dirty="0">
                <a:effectLst/>
                <a:ea typeface="Calibri" panose="020F0502020204030204" pitchFamily="34" charset="0"/>
              </a:rPr>
              <a:t>Develop mentoring and affinity groups that involve</a:t>
            </a:r>
            <a:r>
              <a:rPr lang="en-US" sz="2000" dirty="0">
                <a:ea typeface="Calibri" panose="020F0502020204030204" pitchFamily="34" charset="0"/>
              </a:rPr>
              <a:t> candidates, novice teachers, and seasoned teachers.</a:t>
            </a:r>
          </a:p>
          <a:p>
            <a:pPr marL="1257300" lvl="2" indent="-342900">
              <a:buFont typeface="Arial" panose="020B0604020202020204" pitchFamily="34" charset="0"/>
              <a:buChar char="•"/>
            </a:pPr>
            <a:r>
              <a:rPr lang="en-US" sz="2000" b="1" i="1" u="sng" dirty="0">
                <a:solidFill>
                  <a:srgbClr val="C00000"/>
                </a:solidFill>
                <a:ea typeface="Calibri" panose="020F0502020204030204" pitchFamily="34" charset="0"/>
              </a:rPr>
              <a:t>Overall Support</a:t>
            </a:r>
          </a:p>
          <a:p>
            <a:pPr marL="1714500" lvl="3" indent="-342900">
              <a:buFont typeface="Arial" panose="020B0604020202020204" pitchFamily="34" charset="0"/>
              <a:buChar char="•"/>
            </a:pPr>
            <a:r>
              <a:rPr lang="en-US" sz="2000" dirty="0">
                <a:effectLst/>
                <a:ea typeface="Calibri" panose="020F0502020204030204" pitchFamily="34" charset="0"/>
              </a:rPr>
              <a:t>Support ways to decrease stress and increase the work-life balance.</a:t>
            </a:r>
          </a:p>
          <a:p>
            <a:pPr marL="1714500" lvl="3" indent="-342900">
              <a:buFont typeface="Arial" panose="020B0604020202020204" pitchFamily="34" charset="0"/>
              <a:buChar char="•"/>
            </a:pPr>
            <a:r>
              <a:rPr lang="en-US" sz="2000" dirty="0">
                <a:ea typeface="Calibri" panose="020F0502020204030204" pitchFamily="34" charset="0"/>
              </a:rPr>
              <a:t>Look at ways to adjust schedules to promote collaboration, mentoring, and planning time. </a:t>
            </a:r>
            <a:endParaRPr lang="en-US" sz="2000" dirty="0">
              <a:effectLst/>
              <a:ea typeface="Calibri" panose="020F0502020204030204" pitchFamily="34" charset="0"/>
            </a:endParaRPr>
          </a:p>
        </p:txBody>
      </p:sp>
    </p:spTree>
    <p:extLst>
      <p:ext uri="{BB962C8B-B14F-4D97-AF65-F5344CB8AC3E}">
        <p14:creationId xmlns:p14="http://schemas.microsoft.com/office/powerpoint/2010/main" val="3374483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2291561" y="1"/>
            <a:ext cx="8065013" cy="6863417"/>
          </a:xfrm>
          <a:prstGeom prst="rect">
            <a:avLst/>
          </a:prstGeom>
          <a:noFill/>
        </p:spPr>
        <p:txBody>
          <a:bodyPr wrap="square" rtlCol="0">
            <a:spAutoFit/>
          </a:bodyPr>
          <a:lstStyle/>
          <a:p>
            <a:pPr algn="ctr"/>
            <a:endParaRPr lang="en-US" sz="2400" b="1" dirty="0">
              <a:solidFill>
                <a:srgbClr val="0070C0"/>
              </a:solidFill>
              <a:latin typeface="Arial Black" panose="020B0A04020102020204" pitchFamily="34" charset="0"/>
            </a:endParaRPr>
          </a:p>
          <a:p>
            <a:pPr algn="ctr"/>
            <a:endParaRPr lang="en-US" sz="2400" b="1" dirty="0">
              <a:solidFill>
                <a:srgbClr val="0070C0"/>
              </a:solidFill>
              <a:latin typeface="Arial Black" panose="020B0A04020102020204" pitchFamily="34" charset="0"/>
            </a:endParaRPr>
          </a:p>
          <a:p>
            <a:pPr algn="ctr"/>
            <a:r>
              <a:rPr lang="en-US" sz="4400" b="1" dirty="0">
                <a:solidFill>
                  <a:schemeClr val="accent1">
                    <a:lumMod val="75000"/>
                  </a:schemeClr>
                </a:solidFill>
                <a:latin typeface="Aldhabi" pitchFamily="2" charset="-78"/>
                <a:cs typeface="Aldhabi" pitchFamily="2" charset="-78"/>
              </a:rPr>
              <a:t>Conclusions, Questions for the Presenters,</a:t>
            </a:r>
          </a:p>
          <a:p>
            <a:pPr algn="ctr"/>
            <a:r>
              <a:rPr lang="en-US" sz="4400" b="1" dirty="0">
                <a:solidFill>
                  <a:schemeClr val="accent1">
                    <a:lumMod val="75000"/>
                  </a:schemeClr>
                </a:solidFill>
                <a:latin typeface="Aldhabi" pitchFamily="2" charset="-78"/>
                <a:cs typeface="Aldhabi" pitchFamily="2" charset="-78"/>
              </a:rPr>
              <a:t>and Next Steps</a:t>
            </a:r>
          </a:p>
          <a:p>
            <a:pPr algn="ctr"/>
            <a:endParaRPr lang="en-US" sz="1600" b="1" dirty="0">
              <a:solidFill>
                <a:schemeClr val="accent1">
                  <a:lumMod val="75000"/>
                </a:schemeClr>
              </a:solidFill>
              <a:latin typeface="Aldhabi" pitchFamily="2" charset="-78"/>
              <a:cs typeface="Aldhabi" pitchFamily="2" charset="-78"/>
            </a:endParaRPr>
          </a:p>
          <a:p>
            <a:pPr marL="2171700" lvl="4" indent="-342900">
              <a:buFont typeface="Arial" panose="020B0604020202020204" pitchFamily="34" charset="0"/>
              <a:buChar char="•"/>
            </a:pPr>
            <a:r>
              <a:rPr lang="en-US" sz="2400" dirty="0"/>
              <a:t>We know we overwhelmed you with too much information.  However, what did we miss?  </a:t>
            </a:r>
          </a:p>
          <a:p>
            <a:pPr marL="2171700" lvl="4" indent="-342900">
              <a:buFont typeface="Arial" panose="020B0604020202020204" pitchFamily="34" charset="0"/>
              <a:buChar char="•"/>
            </a:pPr>
            <a:r>
              <a:rPr lang="en-US" sz="2400" dirty="0"/>
              <a:t>Need clarify? </a:t>
            </a:r>
          </a:p>
          <a:p>
            <a:pPr lvl="4"/>
            <a:endParaRPr lang="en-US" sz="2400" dirty="0"/>
          </a:p>
          <a:p>
            <a:pPr marL="2171700" lvl="4" indent="-342900">
              <a:buFont typeface="Arial" panose="020B0604020202020204" pitchFamily="34" charset="0"/>
              <a:buChar char="•"/>
            </a:pPr>
            <a:r>
              <a:rPr lang="en-US" sz="2400" dirty="0"/>
              <a:t>How can teacher voice be reflected in the GPEE plan of action?</a:t>
            </a:r>
          </a:p>
          <a:p>
            <a:pPr lvl="4"/>
            <a:endParaRPr lang="en-US" sz="2400" dirty="0"/>
          </a:p>
          <a:p>
            <a:pPr marL="2171700" lvl="4" indent="-342900">
              <a:buFont typeface="Arial" panose="020B0604020202020204" pitchFamily="34" charset="0"/>
              <a:buChar char="•"/>
            </a:pPr>
            <a:r>
              <a:rPr lang="en-US" sz="2400" dirty="0"/>
              <a:t>Can/Should PAGE and GAE be involved in the work?</a:t>
            </a:r>
          </a:p>
          <a:p>
            <a:pPr lvl="4"/>
            <a:endParaRPr lang="en-US" sz="2400" dirty="0"/>
          </a:p>
          <a:p>
            <a:pPr marL="2171700" lvl="4" indent="-342900">
              <a:buFont typeface="Arial" panose="020B0604020202020204" pitchFamily="34" charset="0"/>
              <a:buChar char="•"/>
            </a:pPr>
            <a:r>
              <a:rPr lang="en-US" sz="2400" dirty="0"/>
              <a:t>When will it roll out?</a:t>
            </a:r>
          </a:p>
        </p:txBody>
      </p:sp>
      <p:sp>
        <p:nvSpPr>
          <p:cNvPr id="3" name="TextBox 2">
            <a:extLst>
              <a:ext uri="{FF2B5EF4-FFF2-40B4-BE49-F238E27FC236}">
                <a16:creationId xmlns:a16="http://schemas.microsoft.com/office/drawing/2014/main" id="{DFCAAC57-C265-7694-DD07-93F2DCEF69C3}"/>
              </a:ext>
            </a:extLst>
          </p:cNvPr>
          <p:cNvSpPr txBox="1"/>
          <p:nvPr/>
        </p:nvSpPr>
        <p:spPr>
          <a:xfrm>
            <a:off x="490330" y="357809"/>
            <a:ext cx="1257788" cy="940904"/>
          </a:xfrm>
          <a:prstGeom prst="rect">
            <a:avLst/>
          </a:prstGeom>
          <a:noFill/>
        </p:spPr>
        <p:txBody>
          <a:bodyPr wrap="square" rtlCol="0">
            <a:spAutoFit/>
          </a:bodyPr>
          <a:lstStyle/>
          <a:p>
            <a:endParaRPr lang="en-US" dirty="0"/>
          </a:p>
        </p:txBody>
      </p:sp>
      <p:pic>
        <p:nvPicPr>
          <p:cNvPr id="4" name="Picture 3" descr="Logo&#10;&#10;Description automatically generated">
            <a:extLst>
              <a:ext uri="{FF2B5EF4-FFF2-40B4-BE49-F238E27FC236}">
                <a16:creationId xmlns:a16="http://schemas.microsoft.com/office/drawing/2014/main" id="{EA7C5DAE-C25D-81D5-41F5-6F07DC5B3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19" y="815245"/>
            <a:ext cx="2077109" cy="1150983"/>
          </a:xfrm>
          <a:prstGeom prst="rect">
            <a:avLst/>
          </a:prstGeom>
        </p:spPr>
      </p:pic>
      <p:pic>
        <p:nvPicPr>
          <p:cNvPr id="6" name="Picture 5" descr="A blue and white sign&#10;&#10;Description automatically generated with low confidence">
            <a:extLst>
              <a:ext uri="{FF2B5EF4-FFF2-40B4-BE49-F238E27FC236}">
                <a16:creationId xmlns:a16="http://schemas.microsoft.com/office/drawing/2014/main" id="{883B492A-1C1B-CA8A-A17C-59B83940B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91" y="2176480"/>
            <a:ext cx="2031070" cy="1259139"/>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D0C5A46A-04D3-7B2E-0D3C-CE51A4DD1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11" y="3837547"/>
            <a:ext cx="2180215" cy="1107141"/>
          </a:xfrm>
          <a:prstGeom prst="rect">
            <a:avLst/>
          </a:prstGeom>
        </p:spPr>
      </p:pic>
      <p:pic>
        <p:nvPicPr>
          <p:cNvPr id="10" name="Picture 9" descr="Text&#10;&#10;Description automatically generated">
            <a:extLst>
              <a:ext uri="{FF2B5EF4-FFF2-40B4-BE49-F238E27FC236}">
                <a16:creationId xmlns:a16="http://schemas.microsoft.com/office/drawing/2014/main" id="{C4119171-69BA-202A-3AF3-967CA81FDB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102" y="5235349"/>
            <a:ext cx="1799848" cy="1264841"/>
          </a:xfrm>
          <a:prstGeom prst="rect">
            <a:avLst/>
          </a:prstGeom>
        </p:spPr>
      </p:pic>
    </p:spTree>
    <p:extLst>
      <p:ext uri="{BB962C8B-B14F-4D97-AF65-F5344CB8AC3E}">
        <p14:creationId xmlns:p14="http://schemas.microsoft.com/office/powerpoint/2010/main" val="3613533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02AB6-9367-6E9D-3F86-3B89B7B1F3E6}"/>
              </a:ext>
            </a:extLst>
          </p:cNvPr>
          <p:cNvSpPr txBox="1"/>
          <p:nvPr/>
        </p:nvSpPr>
        <p:spPr>
          <a:xfrm>
            <a:off x="714703" y="255494"/>
            <a:ext cx="10634615" cy="5940088"/>
          </a:xfrm>
          <a:prstGeom prst="rect">
            <a:avLst/>
          </a:prstGeom>
          <a:noFill/>
        </p:spPr>
        <p:txBody>
          <a:bodyPr wrap="square" rtlCol="0">
            <a:spAutoFit/>
          </a:bodyPr>
          <a:lstStyle/>
          <a:p>
            <a:pPr algn="ctr"/>
            <a:r>
              <a:rPr lang="en-US" sz="4400" b="1" i="0" dirty="0">
                <a:solidFill>
                  <a:srgbClr val="0070C0"/>
                </a:solidFill>
                <a:effectLst/>
                <a:latin typeface="Aldhabi" pitchFamily="2" charset="-78"/>
                <a:cs typeface="Aldhabi" pitchFamily="2" charset="-78"/>
              </a:rPr>
              <a:t>References</a:t>
            </a:r>
          </a:p>
          <a:p>
            <a:pPr marL="1200150" lvl="2" indent="-285750">
              <a:buFont typeface="Arial" panose="020B0604020202020204" pitchFamily="34" charset="0"/>
              <a:buChar char="•"/>
            </a:pPr>
            <a:r>
              <a:rPr lang="en-US" sz="2400" i="0" dirty="0">
                <a:effectLst/>
              </a:rPr>
              <a:t>American Association of Colleges for Teacher Education. (2022). </a:t>
            </a:r>
            <a:r>
              <a:rPr lang="en-US" sz="2400" i="1" dirty="0">
                <a:effectLst/>
              </a:rPr>
              <a:t>Colleges of education: A national portrait</a:t>
            </a:r>
            <a:r>
              <a:rPr lang="en-US" sz="2400" i="0" dirty="0">
                <a:effectLst/>
              </a:rPr>
              <a:t> (2nd ed.). Washington, DC: Author. </a:t>
            </a:r>
            <a:r>
              <a:rPr lang="en-US" sz="2400" i="0" u="none" strike="noStrike" dirty="0">
                <a:effectLst/>
                <a:hlinkClick r:id="rId3">
                  <a:extLst>
                    <a:ext uri="{A12FA001-AC4F-418D-AE19-62706E023703}">
                      <ahyp:hlinkClr xmlns:ahyp="http://schemas.microsoft.com/office/drawing/2018/hyperlinkcolor" val="tx"/>
                    </a:ext>
                  </a:extLst>
                </a:hlinkClick>
              </a:rPr>
              <a:t>https://aacte.org/resources/research-reports-and-briefs/colleges-of-education-a-national-portraitv2/</a:t>
            </a:r>
            <a:endParaRPr lang="en-US" sz="2400" i="0" dirty="0">
              <a:effectLst/>
            </a:endParaRPr>
          </a:p>
          <a:p>
            <a:pPr marL="1200150" lvl="2" indent="-285750">
              <a:buFont typeface="Arial" panose="020B0604020202020204" pitchFamily="34" charset="0"/>
              <a:buChar char="•"/>
            </a:pPr>
            <a:r>
              <a:rPr lang="en-US" sz="2400" i="0" dirty="0">
                <a:effectLst/>
              </a:rPr>
              <a:t>Georgia Partnership for Excellence in Education. (2021). </a:t>
            </a:r>
            <a:r>
              <a:rPr lang="en-US" sz="2400" i="1" dirty="0">
                <a:effectLst/>
              </a:rPr>
              <a:t>Top ten issues to watch in 2022</a:t>
            </a:r>
            <a:r>
              <a:rPr lang="en-US" sz="2400" i="0" dirty="0">
                <a:effectLst/>
              </a:rPr>
              <a:t>. Atlanta, GA: Author. </a:t>
            </a:r>
            <a:r>
              <a:rPr lang="en-US" sz="2400" i="0" u="none" strike="noStrike" dirty="0">
                <a:effectLst/>
                <a:hlinkClick r:id="rId4">
                  <a:extLst>
                    <a:ext uri="{A12FA001-AC4F-418D-AE19-62706E023703}">
                      <ahyp:hlinkClr xmlns:ahyp="http://schemas.microsoft.com/office/drawing/2018/hyperlinkcolor" val="tx"/>
                    </a:ext>
                  </a:extLst>
                </a:hlinkClick>
              </a:rPr>
              <a:t>https://1hlp161d4zqn27aufu3ikxut-wpengine.netdna-ssl.com/wp-content/uploads/2022/01/GPEE-Top-Ten-2022-Full-Report_Final.pdf</a:t>
            </a:r>
            <a:r>
              <a:rPr lang="en-US" sz="2400" i="0" dirty="0">
                <a:effectLst/>
              </a:rPr>
              <a:t> </a:t>
            </a:r>
          </a:p>
          <a:p>
            <a:pPr marL="1200150" lvl="2" indent="-285750">
              <a:buFont typeface="Arial" panose="020B0604020202020204" pitchFamily="34" charset="0"/>
              <a:buChar char="•"/>
            </a:pPr>
            <a:r>
              <a:rPr lang="en-US" sz="2400" i="0" dirty="0">
                <a:effectLst/>
              </a:rPr>
              <a:t>Georgia Professional Standards Commission (GaPSC). (2019). Meeting Georgia’s need for teachers. Atlanta, GA: Author. </a:t>
            </a:r>
            <a:r>
              <a:rPr lang="en-US" sz="2400" i="0" u="none" strike="noStrike" dirty="0">
                <a:effectLst/>
                <a:hlinkClick r:id="rId5">
                  <a:extLst>
                    <a:ext uri="{A12FA001-AC4F-418D-AE19-62706E023703}">
                      <ahyp:hlinkClr xmlns:ahyp="http://schemas.microsoft.com/office/drawing/2018/hyperlinkcolor" val="tx"/>
                    </a:ext>
                  </a:extLst>
                </a:hlinkClick>
              </a:rPr>
              <a:t>https://www.gapsc.com/EducatorPreparation/DataResources/</a:t>
            </a:r>
            <a:endParaRPr lang="en-US" sz="2400" i="0" dirty="0">
              <a:effectLst/>
            </a:endParaRPr>
          </a:p>
          <a:p>
            <a:pPr marL="1200150" lvl="2" indent="-285750">
              <a:buFont typeface="Arial" panose="020B0604020202020204" pitchFamily="34" charset="0"/>
              <a:buChar char="•"/>
            </a:pPr>
            <a:r>
              <a:rPr lang="en-US" sz="2400" i="0" u="none" strike="noStrike" dirty="0">
                <a:effectLst/>
                <a:hlinkClick r:id="rId5">
                  <a:extLst>
                    <a:ext uri="{A12FA001-AC4F-418D-AE19-62706E023703}">
                      <ahyp:hlinkClr xmlns:ahyp="http://schemas.microsoft.com/office/drawing/2018/hyperlinkcolor" val="tx"/>
                    </a:ext>
                  </a:extLst>
                </a:hlinkClick>
              </a:rPr>
              <a:t>Documents/GEPP-Recruitment_and_Retention_handout_III.pdf</a:t>
            </a:r>
            <a:endParaRPr lang="en-US" sz="2400" i="0" u="none" strike="noStrike" dirty="0">
              <a:effectLst/>
            </a:endParaRPr>
          </a:p>
          <a:p>
            <a:pPr marL="1200150" lvl="2" indent="-285750">
              <a:buFont typeface="Arial" panose="020B0604020202020204" pitchFamily="34" charset="0"/>
              <a:buChar char="•"/>
            </a:pPr>
            <a:endParaRPr lang="en-US" sz="2400" dirty="0"/>
          </a:p>
          <a:p>
            <a:pPr lvl="2"/>
            <a:r>
              <a:rPr lang="en-US" sz="2400" i="0" dirty="0">
                <a:effectLst/>
                <a:hlinkClick r:id="rId6" action="ppaction://hlinksldjump">
                  <a:extLst>
                    <a:ext uri="{A12FA001-AC4F-418D-AE19-62706E023703}">
                      <ahyp:hlinkClr xmlns:ahyp="http://schemas.microsoft.com/office/drawing/2018/hyperlinkcolor" val="tx"/>
                    </a:ext>
                  </a:extLst>
                </a:hlinkClick>
              </a:rPr>
              <a:t>*Click here to return to slide 2”Overview”</a:t>
            </a:r>
            <a:endParaRPr lang="en-US" sz="2800" dirty="0"/>
          </a:p>
        </p:txBody>
      </p:sp>
    </p:spTree>
    <p:extLst>
      <p:ext uri="{BB962C8B-B14F-4D97-AF65-F5344CB8AC3E}">
        <p14:creationId xmlns:p14="http://schemas.microsoft.com/office/powerpoint/2010/main" val="2087277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02AB6-9367-6E9D-3F86-3B89B7B1F3E6}"/>
              </a:ext>
            </a:extLst>
          </p:cNvPr>
          <p:cNvSpPr txBox="1"/>
          <p:nvPr/>
        </p:nvSpPr>
        <p:spPr>
          <a:xfrm>
            <a:off x="1138518" y="197346"/>
            <a:ext cx="9188824" cy="6309420"/>
          </a:xfrm>
          <a:prstGeom prst="rect">
            <a:avLst/>
          </a:prstGeom>
          <a:noFill/>
        </p:spPr>
        <p:txBody>
          <a:bodyPr wrap="square" rtlCol="0">
            <a:spAutoFit/>
          </a:bodyPr>
          <a:lstStyle/>
          <a:p>
            <a:pPr algn="ctr"/>
            <a:r>
              <a:rPr lang="en-US" sz="4400" b="1" i="0" dirty="0">
                <a:solidFill>
                  <a:srgbClr val="0070C0"/>
                </a:solidFill>
                <a:effectLst/>
                <a:latin typeface="Aldhabi" pitchFamily="2" charset="-78"/>
                <a:cs typeface="Aldhabi" pitchFamily="2" charset="-78"/>
              </a:rPr>
              <a:t>References</a:t>
            </a:r>
          </a:p>
          <a:p>
            <a:pPr marL="742950" lvl="1" indent="-285750">
              <a:buFont typeface="Arial" panose="020B0604020202020204" pitchFamily="34" charset="0"/>
              <a:buChar char="•"/>
            </a:pPr>
            <a:r>
              <a:rPr lang="en-US" sz="2400" b="0" i="0" dirty="0">
                <a:effectLst/>
              </a:rPr>
              <a:t>American Association of School Personnel Administrators. (2022). 5 shifts to address the national educator shortage. Overland Park, Kansas: Author. </a:t>
            </a:r>
            <a:r>
              <a:rPr lang="en-US" sz="2400" b="0" i="0" dirty="0">
                <a:effectLst/>
                <a:hlinkClick r:id="rId3">
                  <a:extLst>
                    <a:ext uri="{A12FA001-AC4F-418D-AE19-62706E023703}">
                      <ahyp:hlinkClr xmlns:ahyp="http://schemas.microsoft.com/office/drawing/2018/hyperlinkcolor" val="tx"/>
                    </a:ext>
                  </a:extLst>
                </a:hlinkClick>
              </a:rPr>
              <a:t>https://assets.noviams.com/novi-file-uploads/aaspa/5_Shifts_NESS_Final.pdf</a:t>
            </a:r>
            <a:r>
              <a:rPr lang="en-US" sz="2400" b="0" i="0" dirty="0">
                <a:effectLst/>
              </a:rPr>
              <a:t> </a:t>
            </a:r>
          </a:p>
          <a:p>
            <a:pPr lvl="1"/>
            <a:endParaRPr lang="en-US" sz="2400" dirty="0"/>
          </a:p>
          <a:p>
            <a:pPr marL="283464" indent="-283464" algn="l" rtl="0" eaLnBrk="1" latinLnBrk="0" hangingPunct="1">
              <a:spcBef>
                <a:spcPts val="0"/>
              </a:spcBef>
              <a:spcAft>
                <a:spcPts val="0"/>
              </a:spcAft>
              <a:buClrTx/>
              <a:buSzPts val="2800"/>
              <a:buFont typeface="Arial" panose="020B0604020202020204" pitchFamily="34" charset="0"/>
              <a:buChar char="•"/>
            </a:pPr>
            <a:r>
              <a:rPr lang="en-US" sz="2400" b="0" i="0" dirty="0">
                <a:effectLst/>
              </a:rPr>
              <a:t>*</a:t>
            </a:r>
            <a:r>
              <a:rPr lang="en-US" sz="2400" b="0" i="0" dirty="0">
                <a:solidFill>
                  <a:srgbClr val="0563C1"/>
                </a:solidFill>
                <a:effectLst/>
                <a:hlinkClick r:id="rId4" action="ppaction://hlinksldjump">
                  <a:extLst>
                    <a:ext uri="{A12FA001-AC4F-418D-AE19-62706E023703}">
                      <ahyp:hlinkClr xmlns:ahyp="http://schemas.microsoft.com/office/drawing/2018/hyperlinkcolor" val="tx"/>
                    </a:ext>
                  </a:extLst>
                </a:hlinkClick>
              </a:rPr>
              <a:t>Click here to return to slide 7 “</a:t>
            </a:r>
            <a:r>
              <a:rPr lang="en-US" sz="2400" dirty="0">
                <a:hlinkClick r:id="rId4" action="ppaction://hlinksldjump">
                  <a:extLst>
                    <a:ext uri="{A12FA001-AC4F-418D-AE19-62706E023703}">
                      <ahyp:hlinkClr xmlns:ahyp="http://schemas.microsoft.com/office/drawing/2018/hyperlinkcolor" val="tx"/>
                    </a:ext>
                  </a:extLst>
                </a:hlinkClick>
              </a:rPr>
              <a:t>Diving into the Data” </a:t>
            </a:r>
            <a:endParaRPr lang="en-US" sz="2400" dirty="0"/>
          </a:p>
          <a:p>
            <a:pPr marL="283464" indent="-283464" algn="l" rtl="0" eaLnBrk="1" latinLnBrk="0" hangingPunct="1">
              <a:spcBef>
                <a:spcPts val="0"/>
              </a:spcBef>
              <a:spcAft>
                <a:spcPts val="0"/>
              </a:spcAft>
              <a:buClrTx/>
              <a:buSzPts val="2800"/>
              <a:buFont typeface="Arial" panose="020B0604020202020204" pitchFamily="34" charset="0"/>
              <a:buChar char="•"/>
            </a:pPr>
            <a:endParaRPr lang="en-US" sz="2400" dirty="0"/>
          </a:p>
          <a:p>
            <a:pPr marL="740664" lvl="1" indent="-283464">
              <a:buSzPts val="2800"/>
              <a:buFont typeface="Arial" panose="020B0604020202020204" pitchFamily="34" charset="0"/>
              <a:buChar char="•"/>
            </a:pPr>
            <a:r>
              <a:rPr lang="en-US" sz="2400" b="0" i="0" kern="1200" dirty="0">
                <a:effectLst/>
                <a:ea typeface="+mn-ea"/>
                <a:cs typeface="+mn-cs"/>
              </a:rPr>
              <a:t>American Association of School Personnel Administrators. (2022). 5 shifts to address the national educator shortage. Overland Park, Kansas: Author. </a:t>
            </a:r>
            <a:r>
              <a:rPr lang="en-US" sz="2400" b="0" i="0" kern="1200" dirty="0">
                <a:effectLst/>
                <a:ea typeface="+mn-ea"/>
                <a:cs typeface="+mn-cs"/>
                <a:hlinkClick r:id="rId3">
                  <a:extLst>
                    <a:ext uri="{A12FA001-AC4F-418D-AE19-62706E023703}">
                      <ahyp:hlinkClr xmlns:ahyp="http://schemas.microsoft.com/office/drawing/2018/hyperlinkcolor" val="tx"/>
                    </a:ext>
                  </a:extLst>
                </a:hlinkClick>
              </a:rPr>
              <a:t>https://assets.noviams.com/novi-file-uploads/aaspa/5_Shifts_NESS_Final.pdf</a:t>
            </a:r>
            <a:r>
              <a:rPr lang="en-US" sz="2400" b="0" i="0" kern="1200" dirty="0">
                <a:effectLst/>
                <a:ea typeface="+mn-ea"/>
                <a:cs typeface="+mn-cs"/>
              </a:rPr>
              <a:t> </a:t>
            </a:r>
            <a:endParaRPr lang="en-US" sz="2400" dirty="0">
              <a:effectLst/>
            </a:endParaRPr>
          </a:p>
          <a:p>
            <a:pPr marL="740664" lvl="1" indent="-283464"/>
            <a:r>
              <a:rPr lang="en-US" sz="2400" kern="1200" dirty="0">
                <a:effectLst/>
                <a:ea typeface="+mn-ea"/>
                <a:cs typeface="+mn-cs"/>
              </a:rPr>
              <a:t>Letter from Kelly Coash-Johnson, Executive Director of AASPA to participants of the National Educator Shortage Summit.</a:t>
            </a:r>
            <a:endParaRPr lang="en-US" sz="2400" dirty="0">
              <a:effectLst/>
            </a:endParaRPr>
          </a:p>
          <a:p>
            <a:pPr lvl="1"/>
            <a:r>
              <a:rPr lang="en-US" sz="2400" b="0" i="0" kern="1200" dirty="0">
                <a:effectLst/>
                <a:ea typeface="+mn-ea"/>
                <a:cs typeface="+mn-cs"/>
              </a:rPr>
              <a:t>*Click here to return to slide 31 “Shifts”</a:t>
            </a:r>
            <a:endParaRPr lang="en-US" sz="2400" dirty="0">
              <a:effectLst/>
            </a:endParaRPr>
          </a:p>
          <a:p>
            <a:pPr lvl="1"/>
            <a:endParaRPr lang="en-US" sz="2400" dirty="0"/>
          </a:p>
        </p:txBody>
      </p:sp>
    </p:spTree>
    <p:extLst>
      <p:ext uri="{BB962C8B-B14F-4D97-AF65-F5344CB8AC3E}">
        <p14:creationId xmlns:p14="http://schemas.microsoft.com/office/powerpoint/2010/main" val="43620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4D1AF8-2CF6-08AF-9516-C794CE1509D2}"/>
              </a:ext>
            </a:extLst>
          </p:cNvPr>
          <p:cNvSpPr txBox="1"/>
          <p:nvPr/>
        </p:nvSpPr>
        <p:spPr>
          <a:xfrm>
            <a:off x="2904565" y="286872"/>
            <a:ext cx="8615083" cy="6678751"/>
          </a:xfrm>
          <a:prstGeom prst="rect">
            <a:avLst/>
          </a:prstGeom>
          <a:noFill/>
        </p:spPr>
        <p:txBody>
          <a:bodyPr wrap="square" rtlCol="0">
            <a:spAutoFit/>
          </a:bodyPr>
          <a:lstStyle/>
          <a:p>
            <a:pPr algn="ctr"/>
            <a:r>
              <a:rPr lang="en-US" sz="4400" b="1" dirty="0">
                <a:solidFill>
                  <a:schemeClr val="accent1">
                    <a:lumMod val="75000"/>
                  </a:schemeClr>
                </a:solidFill>
                <a:latin typeface="Aldhabi" pitchFamily="2" charset="-78"/>
                <a:cs typeface="Aldhabi" pitchFamily="2" charset="-78"/>
              </a:rPr>
              <a:t>Now What for Data Rich Partners—Time for Action </a:t>
            </a:r>
          </a:p>
          <a:p>
            <a:pPr marL="742950" lvl="1" indent="-285750">
              <a:buFont typeface="Arial" panose="020B0604020202020204" pitchFamily="34" charset="0"/>
              <a:buChar char="•"/>
            </a:pPr>
            <a:r>
              <a:rPr lang="en-US" sz="2000" b="1" dirty="0"/>
              <a:t>From the meetings, two strands that require immediate attention were identified:</a:t>
            </a:r>
          </a:p>
          <a:p>
            <a:pPr marL="1200150" lvl="2" indent="-285750">
              <a:buFont typeface="Arial" panose="020B0604020202020204" pitchFamily="34" charset="0"/>
              <a:buChar char="•"/>
            </a:pPr>
            <a:r>
              <a:rPr lang="en-US" sz="2000" b="1" dirty="0"/>
              <a:t>Teachers Dropout </a:t>
            </a:r>
            <a:r>
              <a:rPr lang="en-US" sz="2000" dirty="0"/>
              <a:t>(lack of support, lack of acceptance as professionals, spotty support for pre-service and induction support, funding for teachers and classroom expenses, perceived and real safety issues)</a:t>
            </a:r>
          </a:p>
          <a:p>
            <a:pPr marL="1200150" lvl="2" indent="-285750">
              <a:buFont typeface="Arial" panose="020B0604020202020204" pitchFamily="34" charset="0"/>
              <a:buChar char="•"/>
            </a:pPr>
            <a:r>
              <a:rPr lang="en-US" sz="2000" b="1" dirty="0"/>
              <a:t>In-service Teachers Discourage Students from Entering the Profession</a:t>
            </a:r>
          </a:p>
          <a:p>
            <a:pPr lvl="1"/>
            <a:r>
              <a:rPr lang="en-US" sz="2000" b="1" dirty="0">
                <a:solidFill>
                  <a:schemeClr val="accent1">
                    <a:lumMod val="75000"/>
                  </a:schemeClr>
                </a:solidFill>
              </a:rPr>
              <a:t>Actions to Address Issues:</a:t>
            </a:r>
          </a:p>
          <a:p>
            <a:pPr marL="800100" lvl="1" indent="-342900">
              <a:buFont typeface="Arial" panose="020B0604020202020204" pitchFamily="34" charset="0"/>
              <a:buChar char="•"/>
            </a:pPr>
            <a:r>
              <a:rPr lang="en-US" sz="2000" dirty="0"/>
              <a:t>Paid Internship (addresses teacher professionalism, funding for teacher candidates, teacher shortage areas)</a:t>
            </a:r>
          </a:p>
          <a:p>
            <a:pPr marL="1257300" lvl="2" indent="-342900">
              <a:buFont typeface="Arial" panose="020B0604020202020204" pitchFamily="34" charset="0"/>
              <a:buChar char="•"/>
            </a:pPr>
            <a:r>
              <a:rPr lang="en-US" sz="2000" dirty="0"/>
              <a:t>State of the State Survey </a:t>
            </a:r>
          </a:p>
          <a:p>
            <a:pPr marL="1257300" lvl="2" indent="-342900">
              <a:buFont typeface="Arial" panose="020B0604020202020204" pitchFamily="34" charset="0"/>
              <a:buChar char="•"/>
            </a:pPr>
            <a:r>
              <a:rPr lang="en-US" sz="2000" dirty="0"/>
              <a:t>Bill to Support Paid Internships </a:t>
            </a:r>
          </a:p>
          <a:p>
            <a:pPr marL="800100" lvl="1" indent="-342900">
              <a:buFont typeface="Arial" panose="020B0604020202020204" pitchFamily="34" charset="0"/>
              <a:buChar char="•"/>
            </a:pPr>
            <a:r>
              <a:rPr lang="en-US" sz="2000" dirty="0"/>
              <a:t>Longitudinal study of pre-service teachers initiated by GACTE Research Committee  </a:t>
            </a:r>
          </a:p>
          <a:p>
            <a:pPr marL="742950" lvl="1" indent="-285750">
              <a:buFont typeface="Arial" panose="020B0604020202020204" pitchFamily="34" charset="0"/>
              <a:buChar char="•"/>
            </a:pPr>
            <a:r>
              <a:rPr lang="en-US" sz="2000" dirty="0"/>
              <a:t>GACTE partnership with PAGE and GAE for “Day on the Hill” activities.  Education candidates are present as Student Ambassadors </a:t>
            </a:r>
          </a:p>
          <a:p>
            <a:endParaRPr lang="en-US" sz="4400" dirty="0">
              <a:solidFill>
                <a:schemeClr val="accent1">
                  <a:lumMod val="75000"/>
                </a:schemeClr>
              </a:solidFill>
              <a:latin typeface="Aldhabi" pitchFamily="2" charset="-78"/>
              <a:cs typeface="Aldhabi" pitchFamily="2" charset="-78"/>
            </a:endParaRPr>
          </a:p>
        </p:txBody>
      </p:sp>
      <p:pic>
        <p:nvPicPr>
          <p:cNvPr id="6" name="Picture 5">
            <a:extLst>
              <a:ext uri="{FF2B5EF4-FFF2-40B4-BE49-F238E27FC236}">
                <a16:creationId xmlns:a16="http://schemas.microsoft.com/office/drawing/2014/main" id="{AE89E18A-13C7-7042-DD0B-C9ACE82B5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5" y="2095732"/>
            <a:ext cx="2158331" cy="2666535"/>
          </a:xfrm>
          <a:prstGeom prst="rect">
            <a:avLst/>
          </a:prstGeom>
        </p:spPr>
      </p:pic>
    </p:spTree>
    <p:extLst>
      <p:ext uri="{BB962C8B-B14F-4D97-AF65-F5344CB8AC3E}">
        <p14:creationId xmlns:p14="http://schemas.microsoft.com/office/powerpoint/2010/main" val="271530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5A260-A545-D008-78BF-36908FE4F3DB}"/>
              </a:ext>
            </a:extLst>
          </p:cNvPr>
          <p:cNvSpPr txBox="1"/>
          <p:nvPr/>
        </p:nvSpPr>
        <p:spPr>
          <a:xfrm>
            <a:off x="1272988" y="-1"/>
            <a:ext cx="8767483" cy="4647426"/>
          </a:xfrm>
          <a:prstGeom prst="rect">
            <a:avLst/>
          </a:prstGeom>
          <a:noFill/>
        </p:spPr>
        <p:txBody>
          <a:bodyPr wrap="square" rtlCol="0">
            <a:spAutoFit/>
          </a:bodyPr>
          <a:lstStyle/>
          <a:p>
            <a:pPr marL="285750" indent="-285750">
              <a:buFont typeface="Arial" panose="020B0604020202020204" pitchFamily="34" charset="0"/>
              <a:buChar char="•"/>
            </a:pPr>
            <a:endParaRPr lang="en-US" sz="2800" b="0" i="0" dirty="0">
              <a:solidFill>
                <a:srgbClr val="0070C0"/>
              </a:solidFill>
              <a:effectLst/>
              <a:cs typeface="Aldhabi" pitchFamily="2" charset="-78"/>
            </a:endParaRPr>
          </a:p>
          <a:p>
            <a:endParaRPr lang="en-US" sz="4000" b="1" i="1" dirty="0">
              <a:solidFill>
                <a:schemeClr val="accent1">
                  <a:lumMod val="75000"/>
                </a:schemeClr>
              </a:solidFill>
              <a:latin typeface="Aldhabi" pitchFamily="2" charset="-78"/>
              <a:cs typeface="Aldhabi" pitchFamily="2" charset="-78"/>
            </a:endParaRPr>
          </a:p>
          <a:p>
            <a:r>
              <a:rPr lang="en-US" sz="4000" b="1" i="1" dirty="0">
                <a:solidFill>
                  <a:schemeClr val="accent1">
                    <a:lumMod val="75000"/>
                  </a:schemeClr>
                </a:solidFill>
                <a:latin typeface="Aldhabi" pitchFamily="2" charset="-78"/>
                <a:cs typeface="Aldhabi" pitchFamily="2" charset="-78"/>
              </a:rPr>
              <a:t>Time for Action Continued…….</a:t>
            </a:r>
            <a:endParaRPr lang="en-US" sz="2800" b="0" i="1" dirty="0">
              <a:solidFill>
                <a:srgbClr val="0070C0"/>
              </a:solidFill>
              <a:effectLst/>
              <a:cs typeface="Aldhabi" pitchFamily="2" charset="-78"/>
            </a:endParaRPr>
          </a:p>
          <a:p>
            <a:pPr lvl="1"/>
            <a:endParaRPr lang="en-US" sz="2000" b="1" i="0" dirty="0">
              <a:solidFill>
                <a:schemeClr val="accent1">
                  <a:lumMod val="75000"/>
                </a:schemeClr>
              </a:solidFill>
              <a:effectLst/>
              <a:cs typeface="Aldhabi" pitchFamily="2" charset="-78"/>
            </a:endParaRPr>
          </a:p>
          <a:p>
            <a:pPr lvl="1"/>
            <a:r>
              <a:rPr lang="en-US" sz="2000" b="1" i="0" dirty="0">
                <a:solidFill>
                  <a:schemeClr val="accent1">
                    <a:lumMod val="75000"/>
                  </a:schemeClr>
                </a:solidFill>
                <a:effectLst/>
                <a:cs typeface="Aldhabi" pitchFamily="2" charset="-78"/>
              </a:rPr>
              <a:t>Need Power Partners Outside Education </a:t>
            </a:r>
            <a:endParaRPr lang="en-US" sz="2000" b="0" i="0" dirty="0">
              <a:effectLst/>
              <a:cs typeface="Aldhabi" pitchFamily="2" charset="-78"/>
            </a:endParaRPr>
          </a:p>
          <a:p>
            <a:pPr marL="1200150" lvl="2" indent="-285750">
              <a:buFont typeface="Arial" panose="020B0604020202020204" pitchFamily="34" charset="0"/>
              <a:buChar char="•"/>
            </a:pPr>
            <a:r>
              <a:rPr lang="en-US" sz="2000" b="0" i="0" dirty="0">
                <a:effectLst/>
                <a:cs typeface="Aldhabi" pitchFamily="2" charset="-78"/>
              </a:rPr>
              <a:t>Two GACTE representatives working with The Georgia Partnership for Excellence in Education (GPEE) representatives, in the area of teacher pipeline, to develop a ten-year plan that will be provided to the state legislature.</a:t>
            </a:r>
          </a:p>
          <a:p>
            <a:pPr marL="1200150" lvl="2" indent="-285750">
              <a:buFont typeface="Arial" panose="020B0604020202020204" pitchFamily="34" charset="0"/>
              <a:buChar char="•"/>
            </a:pPr>
            <a:endParaRPr lang="en-US" sz="2000" dirty="0">
              <a:cs typeface="Aldhabi" pitchFamily="2" charset="-78"/>
            </a:endParaRPr>
          </a:p>
          <a:p>
            <a:pPr marL="1200150" lvl="2" indent="-285750">
              <a:buFont typeface="Arial" panose="020B0604020202020204" pitchFamily="34" charset="0"/>
              <a:buChar char="•"/>
            </a:pPr>
            <a:r>
              <a:rPr lang="en-US" sz="2000" dirty="0">
                <a:cs typeface="Aldhabi" pitchFamily="2" charset="-78"/>
              </a:rPr>
              <a:t>Seek ways to use the Teacher Voice data in the GPEE Plan.</a:t>
            </a:r>
          </a:p>
          <a:p>
            <a:pPr marL="285750" indent="-285750">
              <a:buFont typeface="Arial" panose="020B0604020202020204" pitchFamily="34" charset="0"/>
              <a:buChar char="•"/>
            </a:pPr>
            <a:endParaRPr lang="en-US" sz="2800" b="0" i="0" dirty="0">
              <a:solidFill>
                <a:schemeClr val="accent1">
                  <a:lumMod val="75000"/>
                </a:schemeClr>
              </a:solidFill>
              <a:effectLst/>
              <a:highlight>
                <a:srgbClr val="FFFF00"/>
              </a:highlight>
              <a:cs typeface="Aldhabi" pitchFamily="2" charset="-78"/>
            </a:endParaRPr>
          </a:p>
        </p:txBody>
      </p:sp>
    </p:spTree>
    <p:extLst>
      <p:ext uri="{BB962C8B-B14F-4D97-AF65-F5344CB8AC3E}">
        <p14:creationId xmlns:p14="http://schemas.microsoft.com/office/powerpoint/2010/main" val="127427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60899-0BB7-00D6-4EF7-DCDF7BAA55C7}"/>
              </a:ext>
            </a:extLst>
          </p:cNvPr>
          <p:cNvSpPr txBox="1"/>
          <p:nvPr/>
        </p:nvSpPr>
        <p:spPr>
          <a:xfrm>
            <a:off x="1030014" y="0"/>
            <a:ext cx="10047889" cy="6247864"/>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Diving into the Data</a:t>
            </a:r>
          </a:p>
          <a:p>
            <a:pPr marL="1200150" lvl="2" indent="-285750">
              <a:buFont typeface="Arial" panose="020B0604020202020204" pitchFamily="34" charset="0"/>
              <a:buChar char="•"/>
            </a:pPr>
            <a:r>
              <a:rPr lang="en-US" sz="2400" dirty="0"/>
              <a:t>The researchers looked at the data through a PESTLE analysis consistent with the AASPA approach.</a:t>
            </a:r>
            <a:r>
              <a:rPr lang="en-US" sz="2400" baseline="30000" dirty="0">
                <a:hlinkClick r:id="rId3" action="ppaction://hlinksldjump">
                  <a:extLst>
                    <a:ext uri="{A12FA001-AC4F-418D-AE19-62706E023703}">
                      <ahyp:hlinkClr xmlns:ahyp="http://schemas.microsoft.com/office/drawing/2018/hyperlinkcolor" val="tx"/>
                    </a:ext>
                  </a:extLst>
                </a:hlinkClick>
              </a:rPr>
              <a:t>2</a:t>
            </a:r>
            <a:r>
              <a:rPr lang="en-US" sz="2400" dirty="0"/>
              <a:t> </a:t>
            </a:r>
          </a:p>
          <a:p>
            <a:pPr marL="1200150" lvl="2" indent="-285750">
              <a:buFont typeface="Arial" panose="020B0604020202020204" pitchFamily="34" charset="0"/>
              <a:buChar char="•"/>
            </a:pPr>
            <a:r>
              <a:rPr lang="en-US" sz="2400" b="1" i="1" dirty="0"/>
              <a:t>Political</a:t>
            </a:r>
            <a:r>
              <a:rPr lang="en-US" sz="2400" b="1" dirty="0"/>
              <a:t> </a:t>
            </a:r>
            <a:r>
              <a:rPr lang="en-US" sz="2400" dirty="0"/>
              <a:t>– How do the Georgia policies affect the pipeline?</a:t>
            </a:r>
          </a:p>
          <a:p>
            <a:pPr marL="1200150" lvl="2" indent="-285750">
              <a:buFont typeface="Arial" panose="020B0604020202020204" pitchFamily="34" charset="0"/>
              <a:buChar char="•"/>
            </a:pPr>
            <a:r>
              <a:rPr lang="en-US" sz="2400" i="1" dirty="0"/>
              <a:t>Economic</a:t>
            </a:r>
            <a:r>
              <a:rPr lang="en-US" sz="2400" dirty="0"/>
              <a:t> – What economic factors contribute to increased shortages?</a:t>
            </a:r>
          </a:p>
          <a:p>
            <a:pPr marL="1200150" lvl="2" indent="-285750">
              <a:buFont typeface="Arial" panose="020B0604020202020204" pitchFamily="34" charset="0"/>
              <a:buChar char="•"/>
            </a:pPr>
            <a:r>
              <a:rPr lang="en-US" sz="2400" b="1" i="1" dirty="0"/>
              <a:t>Sociocultural</a:t>
            </a:r>
            <a:r>
              <a:rPr lang="en-US" sz="2400" b="1" dirty="0"/>
              <a:t> </a:t>
            </a:r>
            <a:r>
              <a:rPr lang="en-US" sz="2400" dirty="0"/>
              <a:t>– What social, demographic, and cultural factors affect teachers’ reasons for going into or staying in the profession?</a:t>
            </a:r>
          </a:p>
          <a:p>
            <a:pPr marL="1200150" lvl="2" indent="-285750">
              <a:buFont typeface="Arial" panose="020B0604020202020204" pitchFamily="34" charset="0"/>
              <a:buChar char="•"/>
            </a:pPr>
            <a:r>
              <a:rPr lang="en-US" sz="2400" b="1" i="1" dirty="0"/>
              <a:t>Technological</a:t>
            </a:r>
            <a:r>
              <a:rPr lang="en-US" sz="2400" dirty="0"/>
              <a:t> – Are there technological factors that need to be addressed to help attract, train, and retain teachers?</a:t>
            </a:r>
          </a:p>
          <a:p>
            <a:pPr marL="1200150" lvl="2" indent="-285750">
              <a:buFont typeface="Arial" panose="020B0604020202020204" pitchFamily="34" charset="0"/>
              <a:buChar char="•"/>
            </a:pPr>
            <a:r>
              <a:rPr lang="en-US" sz="2400" b="1" i="1" dirty="0"/>
              <a:t>Legal</a:t>
            </a:r>
            <a:r>
              <a:rPr lang="en-US" sz="2400" b="1" dirty="0"/>
              <a:t> </a:t>
            </a:r>
            <a:r>
              <a:rPr lang="en-US" sz="2400" dirty="0"/>
              <a:t>– How is current and proposed legislation affecting the compliance issues related to teaching?</a:t>
            </a:r>
          </a:p>
          <a:p>
            <a:pPr marL="1200150" lvl="2" indent="-285750">
              <a:buFont typeface="Arial" panose="020B0604020202020204" pitchFamily="34" charset="0"/>
              <a:buChar char="•"/>
            </a:pPr>
            <a:r>
              <a:rPr lang="en-US" sz="2400" b="1" i="1" dirty="0"/>
              <a:t>Environmental</a:t>
            </a:r>
            <a:r>
              <a:rPr lang="en-US" sz="2400" dirty="0"/>
              <a:t> – Are there local, regional, or statewide environmental factors that make it hard to attract teachers? </a:t>
            </a:r>
          </a:p>
        </p:txBody>
      </p:sp>
    </p:spTree>
    <p:extLst>
      <p:ext uri="{BB962C8B-B14F-4D97-AF65-F5344CB8AC3E}">
        <p14:creationId xmlns:p14="http://schemas.microsoft.com/office/powerpoint/2010/main" val="291236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1450428" y="147918"/>
            <a:ext cx="9585434" cy="6740307"/>
          </a:xfrm>
          <a:prstGeom prst="rect">
            <a:avLst/>
          </a:prstGeom>
          <a:noFill/>
        </p:spPr>
        <p:txBody>
          <a:bodyPr wrap="square" rtlCol="0">
            <a:spAutoFit/>
          </a:bodyPr>
          <a:lstStyle/>
          <a:p>
            <a:pPr algn="ctr"/>
            <a:endParaRPr lang="en-US" sz="4400" b="1" dirty="0">
              <a:solidFill>
                <a:schemeClr val="accent1">
                  <a:lumMod val="75000"/>
                </a:schemeClr>
              </a:solidFill>
              <a:latin typeface="Aldhabi" pitchFamily="2" charset="-78"/>
              <a:cs typeface="Aldhabi" pitchFamily="2" charset="-78"/>
            </a:endParaRPr>
          </a:p>
          <a:p>
            <a:pPr algn="ctr"/>
            <a:r>
              <a:rPr lang="en-US" sz="4400" b="1" dirty="0">
                <a:solidFill>
                  <a:schemeClr val="accent1">
                    <a:lumMod val="75000"/>
                  </a:schemeClr>
                </a:solidFill>
                <a:latin typeface="Aldhabi" pitchFamily="2" charset="-78"/>
                <a:cs typeface="Aldhabi" pitchFamily="2" charset="-78"/>
              </a:rPr>
              <a:t>PESTLE</a:t>
            </a:r>
            <a:endParaRPr lang="en-US" sz="4400" dirty="0">
              <a:solidFill>
                <a:srgbClr val="0070C0"/>
              </a:solidFill>
              <a:effectLst/>
              <a:latin typeface="Aldhabi" pitchFamily="2" charset="-78"/>
              <a:ea typeface="Calibri" panose="020F0502020204030204" pitchFamily="34" charset="0"/>
              <a:cs typeface="Aldhabi" pitchFamily="2" charset="-78"/>
            </a:endParaRPr>
          </a:p>
          <a:p>
            <a:pPr marL="1200150" lvl="2" indent="-285750">
              <a:buFont typeface="Arial" panose="020B0604020202020204" pitchFamily="34" charset="0"/>
              <a:buChar char="•"/>
            </a:pPr>
            <a:r>
              <a:rPr lang="en-US" sz="2400" b="1" dirty="0">
                <a:effectLst/>
                <a:ea typeface="Calibri" panose="020F0502020204030204" pitchFamily="34" charset="0"/>
                <a:cs typeface="Times New Roman" panose="02020603050405020304" pitchFamily="18" charset="0"/>
              </a:rPr>
              <a:t>PESTLE analysis is a framework </a:t>
            </a:r>
            <a:r>
              <a:rPr lang="en-US" sz="2400" dirty="0">
                <a:effectLst/>
                <a:ea typeface="Calibri" panose="020F0502020204030204" pitchFamily="34" charset="0"/>
                <a:cs typeface="Times New Roman" panose="02020603050405020304" pitchFamily="18" charset="0"/>
              </a:rPr>
              <a:t>used to analyze the macro-environmental factors that may affect a business or industry. </a:t>
            </a:r>
          </a:p>
          <a:p>
            <a:pPr marL="1200150" lvl="2" indent="-28575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This PESTLE analysis included the following steps:</a:t>
            </a:r>
          </a:p>
          <a:p>
            <a:pPr marL="1657350" lvl="3"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Gather data from the various groups (association leaders, teachers, preservice teachers, and others)</a:t>
            </a:r>
          </a:p>
          <a:p>
            <a:pPr marL="1657350" lvl="3"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Arrange the data into the appropriate PESTLE grouping</a:t>
            </a:r>
          </a:p>
          <a:p>
            <a:pPr marL="1657350" lvl="3"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Look for trends and summarize the data</a:t>
            </a:r>
          </a:p>
          <a:p>
            <a:pPr marL="1657350" lvl="3"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Identify what various groups or agencies can do based on the data</a:t>
            </a:r>
          </a:p>
          <a:p>
            <a:pPr marL="1200150" lvl="2"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 completed PESTLE analysis is then used to gain a comprehensive understanding of the situation in order to make informed and strategic decisions going forward.</a:t>
            </a:r>
          </a:p>
          <a:p>
            <a:pPr marL="1200150" lvl="2" indent="-285750">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solidFill>
                <a:srgbClr val="0070C0"/>
              </a:solidFill>
            </a:endParaRPr>
          </a:p>
          <a:p>
            <a:endParaRPr lang="en-US" b="1" dirty="0">
              <a:solidFill>
                <a:srgbClr val="0070C0"/>
              </a:solidFill>
            </a:endParaRPr>
          </a:p>
        </p:txBody>
      </p:sp>
    </p:spTree>
    <p:extLst>
      <p:ext uri="{BB962C8B-B14F-4D97-AF65-F5344CB8AC3E}">
        <p14:creationId xmlns:p14="http://schemas.microsoft.com/office/powerpoint/2010/main" val="184196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49F75-C446-1C54-8A7A-1DDDEE3BEF36}"/>
              </a:ext>
            </a:extLst>
          </p:cNvPr>
          <p:cNvSpPr txBox="1"/>
          <p:nvPr/>
        </p:nvSpPr>
        <p:spPr>
          <a:xfrm>
            <a:off x="2026025" y="0"/>
            <a:ext cx="8839200" cy="5201424"/>
          </a:xfrm>
          <a:prstGeom prst="rect">
            <a:avLst/>
          </a:prstGeom>
          <a:noFill/>
        </p:spPr>
        <p:txBody>
          <a:bodyPr wrap="square" rtlCol="0">
            <a:spAutoFit/>
          </a:bodyPr>
          <a:lstStyle/>
          <a:p>
            <a:pPr algn="ctr"/>
            <a:endParaRPr lang="en-US" sz="2800" b="1" dirty="0">
              <a:solidFill>
                <a:srgbClr val="0070C0"/>
              </a:solidFill>
              <a:latin typeface="Arial Black" panose="020B0A04020102020204" pitchFamily="34" charset="0"/>
            </a:endParaRPr>
          </a:p>
          <a:p>
            <a:pPr algn="ctr"/>
            <a:r>
              <a:rPr lang="en-US" sz="4400" b="1" dirty="0">
                <a:solidFill>
                  <a:srgbClr val="0070C0"/>
                </a:solidFill>
                <a:latin typeface="Aldhabi" pitchFamily="2" charset="-78"/>
                <a:cs typeface="Aldhabi" pitchFamily="2" charset="-78"/>
              </a:rPr>
              <a:t>PESTLE – Political</a:t>
            </a:r>
          </a:p>
          <a:p>
            <a:pPr algn="ctr"/>
            <a:endParaRPr lang="en-US" sz="2000" b="1" dirty="0">
              <a:solidFill>
                <a:srgbClr val="0070C0"/>
              </a:solidFill>
            </a:endParaRPr>
          </a:p>
          <a:p>
            <a:pPr marL="1200150" lvl="2"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Political factors in PESTLE analysis refer to the impact of government policies and regulations on a business or industry.</a:t>
            </a:r>
          </a:p>
          <a:p>
            <a:pPr marL="1200150" lvl="2" indent="-285750">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2000" b="1" dirty="0">
                <a:solidFill>
                  <a:schemeClr val="accent1">
                    <a:lumMod val="75000"/>
                  </a:schemeClr>
                </a:solidFill>
                <a:ea typeface="Calibri" panose="020F0502020204030204" pitchFamily="34" charset="0"/>
                <a:cs typeface="Times New Roman" panose="02020603050405020304" pitchFamily="18" charset="0"/>
              </a:rPr>
              <a:t>It can involve things like:</a:t>
            </a:r>
          </a:p>
          <a:p>
            <a:pPr marL="1657350" lvl="3" indent="-285750">
              <a:buFont typeface="Arial" panose="020B0604020202020204" pitchFamily="34" charset="0"/>
              <a:buChar char="•"/>
            </a:pPr>
            <a:r>
              <a:rPr lang="en-US" sz="2000" i="1" dirty="0">
                <a:ea typeface="Calibri" panose="020F0502020204030204" pitchFamily="34" charset="0"/>
                <a:cs typeface="Times New Roman" panose="02020603050405020304" pitchFamily="18" charset="0"/>
              </a:rPr>
              <a:t>The teaching of sensitive topics</a:t>
            </a:r>
            <a:r>
              <a:rPr lang="en-US" sz="2000" i="1" dirty="0">
                <a:effectLst/>
                <a:ea typeface="Calibri" panose="020F0502020204030204" pitchFamily="34" charset="0"/>
                <a:cs typeface="Times New Roman" panose="02020603050405020304" pitchFamily="18" charset="0"/>
              </a:rPr>
              <a:t> </a:t>
            </a:r>
          </a:p>
          <a:p>
            <a:pPr marL="1657350" lvl="3" indent="-285750">
              <a:buFont typeface="Arial" panose="020B0604020202020204" pitchFamily="34" charset="0"/>
              <a:buChar char="•"/>
            </a:pPr>
            <a:r>
              <a:rPr lang="en-US" sz="2000" i="1" dirty="0">
                <a:cs typeface="Times New Roman" panose="02020603050405020304" pitchFamily="18" charset="0"/>
              </a:rPr>
              <a:t>A mismatch between what the state things a local unit needs and what they really need</a:t>
            </a:r>
          </a:p>
          <a:p>
            <a:pPr marL="1657350" lvl="3" indent="-285750">
              <a:buFont typeface="Arial" panose="020B0604020202020204" pitchFamily="34" charset="0"/>
              <a:buChar char="•"/>
            </a:pPr>
            <a:r>
              <a:rPr lang="en-US" sz="2000" i="1" dirty="0">
                <a:cs typeface="Times New Roman" panose="02020603050405020304" pitchFamily="18" charset="0"/>
              </a:rPr>
              <a:t>Changing federal, state, and local control</a:t>
            </a:r>
          </a:p>
          <a:p>
            <a:pPr marL="1657350" lvl="3" indent="-285750">
              <a:buFont typeface="Arial" panose="020B0604020202020204" pitchFamily="34" charset="0"/>
              <a:buChar char="•"/>
            </a:pPr>
            <a:r>
              <a:rPr lang="en-US" sz="2000" i="1" dirty="0"/>
              <a:t>Political uncertainty with federal, state, and local election cycles</a:t>
            </a:r>
          </a:p>
          <a:p>
            <a:pPr marL="1657350" lvl="3" indent="-285750">
              <a:buFont typeface="Arial" panose="020B0604020202020204" pitchFamily="34" charset="0"/>
              <a:buChar char="•"/>
            </a:pPr>
            <a:r>
              <a:rPr lang="en-US" sz="2000" i="1" dirty="0"/>
              <a:t>Allocation of funding and equitable/inequitable funding formulas</a:t>
            </a:r>
          </a:p>
          <a:p>
            <a:pPr marL="1657350" lvl="3" indent="-285750">
              <a:buFont typeface="Arial" panose="020B0604020202020204" pitchFamily="34" charset="0"/>
              <a:buChar char="•"/>
            </a:pPr>
            <a:r>
              <a:rPr lang="en-US" sz="2000" i="1" dirty="0"/>
              <a:t>Political promises during election cycles that are never realized</a:t>
            </a:r>
          </a:p>
          <a:p>
            <a:pPr marL="1657350" lvl="3" indent="-285750">
              <a:buFont typeface="Arial" panose="020B0604020202020204" pitchFamily="34" charset="0"/>
              <a:buChar char="•"/>
            </a:pPr>
            <a:r>
              <a:rPr lang="en-US" sz="2000" i="1" dirty="0"/>
              <a:t>Fiscal policies and restrictive use of funds </a:t>
            </a:r>
          </a:p>
        </p:txBody>
      </p:sp>
    </p:spTree>
    <p:extLst>
      <p:ext uri="{BB962C8B-B14F-4D97-AF65-F5344CB8AC3E}">
        <p14:creationId xmlns:p14="http://schemas.microsoft.com/office/powerpoint/2010/main" val="675879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5867</Words>
  <Application>Microsoft Macintosh PowerPoint</Application>
  <PresentationFormat>Widescreen</PresentationFormat>
  <Paragraphs>673</Paragraphs>
  <Slides>45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Aldhabi</vt:lpstr>
      <vt:lpstr>Arial</vt:lpstr>
      <vt:lpstr>Arial Black</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GCSU Device Based License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Peters</dc:creator>
  <cp:lastModifiedBy>Lucindia Chance</cp:lastModifiedBy>
  <cp:revision>38</cp:revision>
  <dcterms:created xsi:type="dcterms:W3CDTF">2023-02-02T18:52:29Z</dcterms:created>
  <dcterms:modified xsi:type="dcterms:W3CDTF">2024-05-26T13:05:30Z</dcterms:modified>
</cp:coreProperties>
</file>